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9"/>
  </p:notesMasterIdLst>
  <p:sldIdLst>
    <p:sldId id="256" r:id="rId5"/>
    <p:sldId id="257" r:id="rId6"/>
    <p:sldId id="258" r:id="rId7"/>
    <p:sldId id="271" r:id="rId8"/>
    <p:sldId id="259" r:id="rId9"/>
    <p:sldId id="267" r:id="rId10"/>
    <p:sldId id="260" r:id="rId11"/>
    <p:sldId id="261" r:id="rId12"/>
    <p:sldId id="262" r:id="rId13"/>
    <p:sldId id="263" r:id="rId14"/>
    <p:sldId id="266" r:id="rId15"/>
    <p:sldId id="268" r:id="rId16"/>
    <p:sldId id="269" r:id="rId17"/>
    <p:sldId id="270" r:id="rId18"/>
  </p:sldIdLst>
  <p:sldSz cx="12192000" cy="6858000"/>
  <p:notesSz cx="6858000" cy="12192000"/>
  <p:embeddedFontLst>
    <p:embeddedFont>
      <p:font typeface="Bebas Neue" panose="020B0606020202050201" pitchFamily="34" charset="0"/>
      <p:regular r:id="rId20"/>
    </p:embeddedFont>
    <p:embeddedFont>
      <p:font typeface="Open Sans" panose="020B0606030504020204" pitchFamily="34" charset="0"/>
      <p:regular r:id="rId21"/>
      <p:bold r:id="rId22"/>
      <p:italic r:id="rId23"/>
      <p:boldItalic r:id="rId24"/>
    </p:embeddedFont>
    <p:embeddedFont>
      <p:font typeface="Segoe UI" panose="020B0502040204020203" pitchFamily="34" charset="0"/>
      <p:regular r:id="rId25"/>
      <p:bold r:id="rId26"/>
      <p:italic r:id="rId27"/>
      <p:boldItalic r:id="rId28"/>
    </p:embeddedFont>
    <p:embeddedFont>
      <p:font typeface="Source Sans Pro" panose="020B050303040302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5D728A-ED76-B4D1-30C8-84B3CB9E9F39}" v="98" dt="2026-01-23T18:12:10.0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13"/>
  </p:normalViewPr>
  <p:slideViewPr>
    <p:cSldViewPr snapToGrid="0" snapToObjects="1">
      <p:cViewPr varScale="1">
        <p:scale>
          <a:sx n="86" d="100"/>
          <a:sy n="86" d="100"/>
        </p:scale>
        <p:origin x="67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font" Target="fonts/font13.fntdata"/><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1940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2148044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s://forms.office.com/Pages/ResponsePage.aspx?id=QWJ9SRo5d0KRrL3SqZ9wVDMvcqdQmIBInk80grpz0VRUM1ZORllQWFZMVkQ1UzMwUFpOMzRONUQ5TCQlQCNjPTEu"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 Id="rId14" Type="http://schemas.openxmlformats.org/officeDocument/2006/relationships/image" Target="../media/image67.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hyperlink" Target="https://openclipart.org/detail/82327/thought-bubble-by-purzen"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svg"/><Relationship Id="rId18" Type="http://schemas.openxmlformats.org/officeDocument/2006/relationships/image" Target="../media/image33.svg"/><Relationship Id="rId26" Type="http://schemas.openxmlformats.org/officeDocument/2006/relationships/image" Target="../media/image41.sv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svg"/><Relationship Id="rId25" Type="http://schemas.openxmlformats.org/officeDocument/2006/relationships/image" Target="../media/image40.png"/><Relationship Id="rId2" Type="http://schemas.openxmlformats.org/officeDocument/2006/relationships/notesSlide" Target="../notesSlides/notesSlide7.xml"/><Relationship Id="rId16" Type="http://schemas.openxmlformats.org/officeDocument/2006/relationships/image" Target="../media/image31.png"/><Relationship Id="rId20" Type="http://schemas.openxmlformats.org/officeDocument/2006/relationships/image" Target="../media/image35.svg"/><Relationship Id="rId29"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21.svg"/><Relationship Id="rId11" Type="http://schemas.openxmlformats.org/officeDocument/2006/relationships/image" Target="../media/image26.svg"/><Relationship Id="rId24" Type="http://schemas.openxmlformats.org/officeDocument/2006/relationships/image" Target="../media/image39.svg"/><Relationship Id="rId32" Type="http://schemas.openxmlformats.org/officeDocument/2006/relationships/image" Target="../media/image47.svg"/><Relationship Id="rId5" Type="http://schemas.openxmlformats.org/officeDocument/2006/relationships/image" Target="../media/image20.png"/><Relationship Id="rId15" Type="http://schemas.openxmlformats.org/officeDocument/2006/relationships/image" Target="../media/image30.svg"/><Relationship Id="rId23" Type="http://schemas.openxmlformats.org/officeDocument/2006/relationships/image" Target="../media/image38.png"/><Relationship Id="rId28" Type="http://schemas.openxmlformats.org/officeDocument/2006/relationships/image" Target="../media/image43.svg"/><Relationship Id="rId10" Type="http://schemas.openxmlformats.org/officeDocument/2006/relationships/image" Target="../media/image25.svg"/><Relationship Id="rId19" Type="http://schemas.openxmlformats.org/officeDocument/2006/relationships/image" Target="../media/image34.svg"/><Relationship Id="rId31" Type="http://schemas.openxmlformats.org/officeDocument/2006/relationships/image" Target="../media/image46.pn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svg"/><Relationship Id="rId27" Type="http://schemas.openxmlformats.org/officeDocument/2006/relationships/image" Target="../media/image42.png"/><Relationship Id="rId30" Type="http://schemas.openxmlformats.org/officeDocument/2006/relationships/image" Target="../media/image45.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 Id="rId9" Type="http://schemas.openxmlformats.org/officeDocument/2006/relationships/hyperlink" Target="https://www.fortbendisd.com/site/handlers/filedownload.ashx?moduleinstanceid=371654&amp;dataid=230552&amp;FileName=AAC%20AP%20DC%20and%20On%20Ramps%20Information%20Sheet%20for%20Elkins%20HS%20revised%2001-10-2025.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204736" y="5256337"/>
            <a:ext cx="11779479" cy="731159"/>
          </a:xfrm>
          <a:prstGeom prst="rect">
            <a:avLst/>
          </a:prstGeom>
          <a:noFill/>
        </p:spPr>
        <p:txBody>
          <a:bodyPr wrap="square" lIns="0" tIns="0" rIns="0" bIns="0" rtlCol="0" anchor="b"/>
          <a:lstStyle/>
          <a:p>
            <a:pPr algn="ctr">
              <a:lnSpc>
                <a:spcPts val="5759"/>
              </a:lnSpc>
              <a:buNone/>
            </a:pPr>
            <a:r>
              <a:rPr lang="en-US" sz="6328" b="1" kern="0" spc="63" dirty="0">
                <a:solidFill>
                  <a:srgbClr val="000000">
                    <a:alpha val="80000"/>
                  </a:srgbClr>
                </a:solidFill>
                <a:latin typeface="Bebas Neue" pitchFamily="34" charset="0"/>
                <a:ea typeface="Bebas Neue" pitchFamily="34" charset="-122"/>
                <a:cs typeface="Bebas Neue" pitchFamily="34" charset="-120"/>
              </a:rPr>
              <a:t>2026-2027 Sophomore Course Selection</a:t>
            </a:r>
            <a:endParaRPr lang="en-US" dirty="0"/>
          </a:p>
        </p:txBody>
      </p:sp>
      <p:sp>
        <p:nvSpPr>
          <p:cNvPr id="3" name="Object 2"/>
          <p:cNvSpPr/>
          <p:nvPr/>
        </p:nvSpPr>
        <p:spPr>
          <a:xfrm>
            <a:off x="204736" y="6062635"/>
            <a:ext cx="11779479" cy="526125"/>
          </a:xfrm>
          <a:prstGeom prst="rect">
            <a:avLst/>
          </a:prstGeom>
          <a:noFill/>
        </p:spPr>
        <p:txBody>
          <a:bodyPr wrap="square" lIns="0" tIns="0" rIns="0" bIns="0" rtlCol="0" anchor="b"/>
          <a:lstStyle/>
          <a:p>
            <a:pPr algn="ctr">
              <a:lnSpc>
                <a:spcPts val="3007"/>
              </a:lnSpc>
              <a:spcBef>
                <a:spcPts val="581"/>
              </a:spcBef>
              <a:buNone/>
            </a:pPr>
            <a:r>
              <a:rPr lang="en-US" sz="2278" b="1" kern="0" spc="55" baseline="30000" dirty="0">
                <a:solidFill>
                  <a:srgbClr val="000000"/>
                </a:solidFill>
                <a:latin typeface="Source Sans Pro" pitchFamily="34" charset="0"/>
                <a:ea typeface="Source Sans Pro" pitchFamily="34" charset="-122"/>
                <a:cs typeface="Source Sans Pro" pitchFamily="34" charset="-120"/>
              </a:rPr>
              <a:t>Class of 2028 - Rising Sophomores</a:t>
            </a:r>
            <a:endParaRPr lang="en-US" dirty="0"/>
          </a:p>
        </p:txBody>
      </p:sp>
      <p:pic>
        <p:nvPicPr>
          <p:cNvPr id="4" name="Object 3" descr="lUaaKCUANVI"/>
          <p:cNvPicPr>
            <a:picLocks noChangeAspect="1"/>
          </p:cNvPicPr>
          <p:nvPr/>
        </p:nvPicPr>
        <p:blipFill>
          <a:blip r:embed="rId3"/>
          <a:srcRect t="20625" b="20625"/>
          <a:stretch/>
        </p:blipFill>
        <p:spPr>
          <a:xfrm>
            <a:off x="0" y="0"/>
            <a:ext cx="12188952" cy="4761309"/>
          </a:xfrm>
          <a:prstGeom prst="rect">
            <a:avLst/>
          </a:prstGeom>
        </p:spPr>
      </p:pic>
      <p:pic>
        <p:nvPicPr>
          <p:cNvPr id="5" name="Object 4" descr="elkins high school-3"/>
          <p:cNvPicPr>
            <a:picLocks noChangeAspect="1"/>
          </p:cNvPicPr>
          <p:nvPr/>
        </p:nvPicPr>
        <p:blipFill>
          <a:blip r:embed="rId4"/>
          <a:srcRect/>
          <a:stretch/>
        </p:blipFill>
        <p:spPr>
          <a:xfrm>
            <a:off x="10417745" y="380905"/>
            <a:ext cx="1237940" cy="12379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8">
    <p:bg>
      <p:bgPr>
        <a:solidFill>
          <a:srgbClr val="000000"/>
        </a:solidFill>
        <a:effectLst/>
      </p:bgPr>
    </p:bg>
    <p:spTree>
      <p:nvGrpSpPr>
        <p:cNvPr id="1" name=""/>
        <p:cNvGrpSpPr/>
        <p:nvPr/>
      </p:nvGrpSpPr>
      <p:grpSpPr>
        <a:xfrm>
          <a:off x="0" y="0"/>
          <a:ext cx="0" cy="0"/>
          <a:chOff x="0" y="0"/>
          <a:chExt cx="0" cy="0"/>
        </a:xfrm>
      </p:grpSpPr>
      <p:sp>
        <p:nvSpPr>
          <p:cNvPr id="2" name="Object 1"/>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Dual Credit - HCC Courses</a:t>
            </a:r>
            <a:endParaRPr lang="en-US" dirty="0"/>
          </a:p>
        </p:txBody>
      </p:sp>
      <p:sp>
        <p:nvSpPr>
          <p:cNvPr id="3" name="Object 2"/>
          <p:cNvSpPr/>
          <p:nvPr/>
        </p:nvSpPr>
        <p:spPr>
          <a:xfrm>
            <a:off x="476131" y="1656936"/>
            <a:ext cx="3618595" cy="2266383"/>
          </a:xfrm>
          <a:prstGeom prst="rect">
            <a:avLst/>
          </a:prstGeom>
          <a:solidFill>
            <a:srgbClr val="466AAD"/>
          </a:solidFill>
        </p:spPr>
        <p:txBody>
          <a:bodyPr/>
          <a:lstStyle/>
          <a:p>
            <a:endParaRPr lang="en-US"/>
          </a:p>
        </p:txBody>
      </p:sp>
      <p:sp>
        <p:nvSpPr>
          <p:cNvPr id="4" name="Object 3"/>
          <p:cNvSpPr/>
          <p:nvPr/>
        </p:nvSpPr>
        <p:spPr>
          <a:xfrm>
            <a:off x="557072" y="1878783"/>
            <a:ext cx="3456711" cy="553800"/>
          </a:xfrm>
          <a:prstGeom prst="rect">
            <a:avLst/>
          </a:prstGeom>
          <a:noFill/>
        </p:spPr>
        <p:txBody>
          <a:bodyPr wrap="square" lIns="0" tIns="0" rIns="0" bIns="0" rtlCol="0" anchor="t"/>
          <a:lstStyle/>
          <a:p>
            <a:pPr algn="l">
              <a:lnSpc>
                <a:spcPts val="2181"/>
              </a:lnSpc>
              <a:buNone/>
            </a:pPr>
            <a:r>
              <a:rPr lang="en-US" sz="1836" kern="0" spc="37" dirty="0">
                <a:solidFill>
                  <a:srgbClr val="FFFFFF">
                    <a:alpha val="90000"/>
                  </a:srgbClr>
                </a:solidFill>
                <a:latin typeface="Source Sans Pro" pitchFamily="34" charset="0"/>
                <a:ea typeface="Source Sans Pro" pitchFamily="34" charset="-122"/>
                <a:cs typeface="Source Sans Pro" pitchFamily="34" charset="-120"/>
              </a:rPr>
              <a:t>Dual Credit Courses available for 10th Grade</a:t>
            </a:r>
            <a:endParaRPr lang="en-US" dirty="0"/>
          </a:p>
        </p:txBody>
      </p:sp>
      <p:sp>
        <p:nvSpPr>
          <p:cNvPr id="5" name="Object 4"/>
          <p:cNvSpPr/>
          <p:nvPr/>
        </p:nvSpPr>
        <p:spPr>
          <a:xfrm>
            <a:off x="638014" y="2569687"/>
            <a:ext cx="3456711" cy="678487"/>
          </a:xfrm>
          <a:prstGeom prst="rect">
            <a:avLst/>
          </a:prstGeom>
          <a:noFill/>
        </p:spPr>
        <p:txBody>
          <a:bodyPr wrap="square" lIns="0" tIns="0" rIns="0" bIns="0" rtlCol="0" anchor="t"/>
          <a:lstStyle/>
          <a:p>
            <a:pPr algn="l">
              <a:lnSpc>
                <a:spcPts val="1782"/>
              </a:lnSpc>
              <a:spcBef>
                <a:spcPts val="85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FBISD will now allow 10th grade students to take the following Dual Credit courses: Speech, Sociology, and Psychology.</a:t>
            </a:r>
            <a:endParaRPr lang="en-US" dirty="0"/>
          </a:p>
        </p:txBody>
      </p:sp>
      <p:sp>
        <p:nvSpPr>
          <p:cNvPr id="6" name="Object 5"/>
          <p:cNvSpPr/>
          <p:nvPr/>
        </p:nvSpPr>
        <p:spPr>
          <a:xfrm>
            <a:off x="4258424" y="1650935"/>
            <a:ext cx="3618595" cy="2266383"/>
          </a:xfrm>
          <a:prstGeom prst="rect">
            <a:avLst/>
          </a:prstGeom>
          <a:solidFill>
            <a:srgbClr val="466AAD"/>
          </a:solidFill>
        </p:spPr>
        <p:txBody>
          <a:bodyPr/>
          <a:lstStyle/>
          <a:p>
            <a:endParaRPr lang="en-US" dirty="0"/>
          </a:p>
        </p:txBody>
      </p:sp>
      <p:sp>
        <p:nvSpPr>
          <p:cNvPr id="7" name="Object 6"/>
          <p:cNvSpPr/>
          <p:nvPr/>
        </p:nvSpPr>
        <p:spPr>
          <a:xfrm>
            <a:off x="4925718" y="1857474"/>
            <a:ext cx="3456711" cy="276900"/>
          </a:xfrm>
          <a:prstGeom prst="rect">
            <a:avLst/>
          </a:prstGeom>
          <a:noFill/>
        </p:spPr>
        <p:txBody>
          <a:bodyPr wrap="square" lIns="0" tIns="0" rIns="0" bIns="0" rtlCol="0" anchor="t"/>
          <a:lstStyle/>
          <a:p>
            <a:pPr algn="l">
              <a:lnSpc>
                <a:spcPts val="2181"/>
              </a:lnSpc>
              <a:buNone/>
            </a:pPr>
            <a:r>
              <a:rPr lang="en-US" sz="1836" kern="0" spc="37" dirty="0">
                <a:solidFill>
                  <a:srgbClr val="FFFFFF">
                    <a:alpha val="90000"/>
                  </a:srgbClr>
                </a:solidFill>
                <a:latin typeface="Source Sans Pro" pitchFamily="34" charset="0"/>
                <a:ea typeface="Source Sans Pro" pitchFamily="34" charset="-122"/>
                <a:cs typeface="Source Sans Pro" pitchFamily="34" charset="-120"/>
              </a:rPr>
              <a:t>Enrollment Process</a:t>
            </a:r>
            <a:endParaRPr lang="en-US" dirty="0"/>
          </a:p>
        </p:txBody>
      </p:sp>
      <p:sp>
        <p:nvSpPr>
          <p:cNvPr id="8" name="Object 7"/>
          <p:cNvSpPr/>
          <p:nvPr/>
        </p:nvSpPr>
        <p:spPr>
          <a:xfrm>
            <a:off x="4461346" y="2343524"/>
            <a:ext cx="3456711" cy="1130811"/>
          </a:xfrm>
          <a:prstGeom prst="rect">
            <a:avLst/>
          </a:prstGeom>
          <a:noFill/>
        </p:spPr>
        <p:txBody>
          <a:bodyPr wrap="square" lIns="0" tIns="0" rIns="0" bIns="0" rtlCol="0" anchor="t"/>
          <a:lstStyle/>
          <a:p>
            <a:pPr algn="l">
              <a:lnSpc>
                <a:spcPts val="1782"/>
              </a:lnSpc>
              <a:spcBef>
                <a:spcPts val="85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Please look for the email from Ms. Powis sent though </a:t>
            </a:r>
            <a:r>
              <a:rPr lang="en-US" sz="1350" kern="0" spc="27" dirty="0" err="1">
                <a:solidFill>
                  <a:srgbClr val="FFFFFF">
                    <a:alpha val="80000"/>
                  </a:srgbClr>
                </a:solidFill>
                <a:latin typeface="Source Sans Pro" pitchFamily="34" charset="0"/>
                <a:ea typeface="Source Sans Pro" pitchFamily="34" charset="-122"/>
                <a:cs typeface="Source Sans Pro" pitchFamily="34" charset="-120"/>
              </a:rPr>
              <a:t>SchoolLinks</a:t>
            </a:r>
            <a:r>
              <a:rPr lang="en-US" sz="1350" kern="0" spc="27" dirty="0">
                <a:solidFill>
                  <a:srgbClr val="FFFFFF">
                    <a:alpha val="80000"/>
                  </a:srgbClr>
                </a:solidFill>
                <a:latin typeface="Source Sans Pro" pitchFamily="34" charset="0"/>
                <a:ea typeface="Source Sans Pro" pitchFamily="34" charset="-122"/>
                <a:cs typeface="Source Sans Pro" pitchFamily="34" charset="-120"/>
              </a:rPr>
              <a:t> on 11/6/25 for the step-by-step process to enroll in these Dual Credit courses. There is required paperwork and other requirements that must be completed with HCC.</a:t>
            </a:r>
            <a:endParaRPr lang="en-US" dirty="0"/>
          </a:p>
        </p:txBody>
      </p:sp>
      <p:sp>
        <p:nvSpPr>
          <p:cNvPr id="9" name="Object 8"/>
          <p:cNvSpPr/>
          <p:nvPr/>
        </p:nvSpPr>
        <p:spPr>
          <a:xfrm>
            <a:off x="8094226" y="1656936"/>
            <a:ext cx="3618595" cy="2266383"/>
          </a:xfrm>
          <a:prstGeom prst="rect">
            <a:avLst/>
          </a:prstGeom>
          <a:solidFill>
            <a:srgbClr val="466AAD"/>
          </a:solidFill>
        </p:spPr>
        <p:txBody>
          <a:bodyPr/>
          <a:lstStyle/>
          <a:p>
            <a:endParaRPr lang="en-US"/>
          </a:p>
        </p:txBody>
      </p:sp>
      <p:sp>
        <p:nvSpPr>
          <p:cNvPr id="10" name="Object 9"/>
          <p:cNvSpPr/>
          <p:nvPr/>
        </p:nvSpPr>
        <p:spPr>
          <a:xfrm>
            <a:off x="8470514" y="1878783"/>
            <a:ext cx="3027901" cy="276900"/>
          </a:xfrm>
          <a:prstGeom prst="rect">
            <a:avLst/>
          </a:prstGeom>
          <a:noFill/>
        </p:spPr>
        <p:txBody>
          <a:bodyPr wrap="square" lIns="0" tIns="0" rIns="0" bIns="0" rtlCol="0" anchor="t"/>
          <a:lstStyle/>
          <a:p>
            <a:pPr algn="l">
              <a:lnSpc>
                <a:spcPts val="2181"/>
              </a:lnSpc>
              <a:buNone/>
            </a:pPr>
            <a:r>
              <a:rPr lang="en-US" sz="1836" kern="0" spc="37" dirty="0">
                <a:solidFill>
                  <a:srgbClr val="FFFFFF">
                    <a:alpha val="90000"/>
                  </a:srgbClr>
                </a:solidFill>
                <a:latin typeface="Source Sans Pro" pitchFamily="34" charset="0"/>
                <a:ea typeface="Source Sans Pro" pitchFamily="34" charset="-122"/>
                <a:cs typeface="Source Sans Pro" pitchFamily="34" charset="-120"/>
              </a:rPr>
              <a:t>Course Weighting</a:t>
            </a:r>
            <a:endParaRPr lang="en-US" dirty="0"/>
          </a:p>
        </p:txBody>
      </p:sp>
      <p:sp>
        <p:nvSpPr>
          <p:cNvPr id="11" name="Object 10"/>
          <p:cNvSpPr/>
          <p:nvPr/>
        </p:nvSpPr>
        <p:spPr>
          <a:xfrm>
            <a:off x="8256110" y="2390086"/>
            <a:ext cx="3456711" cy="452324"/>
          </a:xfrm>
          <a:prstGeom prst="rect">
            <a:avLst/>
          </a:prstGeom>
          <a:noFill/>
        </p:spPr>
        <p:txBody>
          <a:bodyPr wrap="square" lIns="0" tIns="0" rIns="0" bIns="0" rtlCol="0" anchor="t"/>
          <a:lstStyle/>
          <a:p>
            <a:pPr algn="l">
              <a:lnSpc>
                <a:spcPts val="1782"/>
              </a:lnSpc>
              <a:spcBef>
                <a:spcPts val="85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These courses are weighted as AP and are rigorous.</a:t>
            </a:r>
          </a:p>
          <a:p>
            <a:pPr algn="l">
              <a:lnSpc>
                <a:spcPts val="1782"/>
              </a:lnSpc>
              <a:spcBef>
                <a:spcPts val="857"/>
              </a:spcBef>
              <a:buNone/>
            </a:pPr>
            <a:endParaRPr lang="en-US" dirty="0"/>
          </a:p>
        </p:txBody>
      </p:sp>
      <p:sp>
        <p:nvSpPr>
          <p:cNvPr id="12" name="Object 11"/>
          <p:cNvSpPr/>
          <p:nvPr/>
        </p:nvSpPr>
        <p:spPr>
          <a:xfrm>
            <a:off x="476131" y="4113771"/>
            <a:ext cx="5523119" cy="2266383"/>
          </a:xfrm>
          <a:prstGeom prst="rect">
            <a:avLst/>
          </a:prstGeom>
          <a:solidFill>
            <a:srgbClr val="466AAD"/>
          </a:solidFill>
        </p:spPr>
        <p:txBody>
          <a:bodyPr/>
          <a:lstStyle/>
          <a:p>
            <a:endParaRPr lang="en-US"/>
          </a:p>
        </p:txBody>
      </p:sp>
      <p:sp>
        <p:nvSpPr>
          <p:cNvPr id="13" name="Object 12"/>
          <p:cNvSpPr/>
          <p:nvPr/>
        </p:nvSpPr>
        <p:spPr>
          <a:xfrm>
            <a:off x="761810" y="4335619"/>
            <a:ext cx="5551687" cy="276900"/>
          </a:xfrm>
          <a:prstGeom prst="rect">
            <a:avLst/>
          </a:prstGeom>
          <a:noFill/>
        </p:spPr>
        <p:txBody>
          <a:bodyPr wrap="square" lIns="0" tIns="0" rIns="0" bIns="0" rtlCol="0" anchor="t"/>
          <a:lstStyle/>
          <a:p>
            <a:pPr algn="l">
              <a:lnSpc>
                <a:spcPts val="2181"/>
              </a:lnSpc>
              <a:buNone/>
            </a:pPr>
            <a:r>
              <a:rPr lang="en-US" sz="1836" kern="0" spc="37" dirty="0">
                <a:solidFill>
                  <a:srgbClr val="FFFFFF">
                    <a:alpha val="90000"/>
                  </a:srgbClr>
                </a:solidFill>
                <a:latin typeface="Source Sans Pro" pitchFamily="34" charset="0"/>
                <a:ea typeface="Source Sans Pro" pitchFamily="34" charset="-122"/>
                <a:cs typeface="Source Sans Pro" pitchFamily="34" charset="-120"/>
              </a:rPr>
              <a:t>Recommended Courses</a:t>
            </a:r>
            <a:endParaRPr lang="en-US" dirty="0"/>
          </a:p>
        </p:txBody>
      </p:sp>
      <p:sp>
        <p:nvSpPr>
          <p:cNvPr id="14" name="Object 13"/>
          <p:cNvSpPr/>
          <p:nvPr/>
        </p:nvSpPr>
        <p:spPr>
          <a:xfrm>
            <a:off x="638016" y="4852881"/>
            <a:ext cx="5096960" cy="1028526"/>
          </a:xfrm>
          <a:prstGeom prst="rect">
            <a:avLst/>
          </a:prstGeom>
          <a:noFill/>
        </p:spPr>
        <p:txBody>
          <a:bodyPr wrap="square" lIns="0" tIns="0" rIns="0" bIns="0" rtlCol="0" anchor="t"/>
          <a:lstStyle/>
          <a:p>
            <a:pPr algn="l">
              <a:lnSpc>
                <a:spcPts val="1782"/>
              </a:lnSpc>
              <a:spcBef>
                <a:spcPts val="85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We have Speech and Sociology available on our campus, so these would be the recommended Dual Credit courses.  This way students have the support of our teachers on our campus.  Anything online or in the summer would be with a college professor.</a:t>
            </a:r>
            <a:endParaRPr lang="en-US" dirty="0"/>
          </a:p>
        </p:txBody>
      </p:sp>
      <p:sp>
        <p:nvSpPr>
          <p:cNvPr id="15" name="Object 14"/>
          <p:cNvSpPr/>
          <p:nvPr/>
        </p:nvSpPr>
        <p:spPr>
          <a:xfrm>
            <a:off x="6189702" y="4113771"/>
            <a:ext cx="5523119" cy="2266383"/>
          </a:xfrm>
          <a:prstGeom prst="rect">
            <a:avLst/>
          </a:prstGeom>
          <a:solidFill>
            <a:srgbClr val="466AAD"/>
          </a:solidFill>
        </p:spPr>
        <p:txBody>
          <a:bodyPr/>
          <a:lstStyle/>
          <a:p>
            <a:endParaRPr lang="en-US"/>
          </a:p>
        </p:txBody>
      </p:sp>
      <p:sp>
        <p:nvSpPr>
          <p:cNvPr id="16" name="Object 15"/>
          <p:cNvSpPr/>
          <p:nvPr/>
        </p:nvSpPr>
        <p:spPr>
          <a:xfrm>
            <a:off x="6475381" y="4335619"/>
            <a:ext cx="5551687" cy="276900"/>
          </a:xfrm>
          <a:prstGeom prst="rect">
            <a:avLst/>
          </a:prstGeom>
          <a:noFill/>
        </p:spPr>
        <p:txBody>
          <a:bodyPr wrap="square" lIns="0" tIns="0" rIns="0" bIns="0" rtlCol="0" anchor="t"/>
          <a:lstStyle/>
          <a:p>
            <a:pPr algn="l">
              <a:lnSpc>
                <a:spcPts val="2181"/>
              </a:lnSpc>
              <a:buNone/>
            </a:pPr>
            <a:r>
              <a:rPr lang="en-US" sz="1836" kern="0" spc="37" dirty="0">
                <a:solidFill>
                  <a:srgbClr val="FFFFFF">
                    <a:alpha val="90000"/>
                  </a:srgbClr>
                </a:solidFill>
                <a:latin typeface="Source Sans Pro" pitchFamily="34" charset="0"/>
                <a:ea typeface="Source Sans Pro" pitchFamily="34" charset="-122"/>
                <a:cs typeface="Source Sans Pro" pitchFamily="34" charset="-120"/>
              </a:rPr>
              <a:t>Student Eligibility</a:t>
            </a:r>
            <a:endParaRPr lang="en-US" dirty="0"/>
          </a:p>
        </p:txBody>
      </p:sp>
      <p:sp>
        <p:nvSpPr>
          <p:cNvPr id="17" name="Object 16"/>
          <p:cNvSpPr/>
          <p:nvPr/>
        </p:nvSpPr>
        <p:spPr>
          <a:xfrm>
            <a:off x="6318257" y="4855941"/>
            <a:ext cx="5551687" cy="452324"/>
          </a:xfrm>
          <a:prstGeom prst="rect">
            <a:avLst/>
          </a:prstGeom>
          <a:noFill/>
        </p:spPr>
        <p:txBody>
          <a:bodyPr wrap="square" lIns="0" tIns="0" rIns="0" bIns="0" rtlCol="0" anchor="t"/>
          <a:lstStyle/>
          <a:p>
            <a:pPr algn="l">
              <a:lnSpc>
                <a:spcPts val="1782"/>
              </a:lnSpc>
              <a:spcBef>
                <a:spcPts val="85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Counselors will review student grades and 8th grade PSAT scores to ensure students are ready for these Dual Credit courses.</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0"/>
            <a:ext cx="12188951" cy="1371257"/>
          </a:xfrm>
          <a:prstGeom prst="rect">
            <a:avLst/>
          </a:prstGeom>
          <a:solidFill>
            <a:srgbClr val="1D3557"/>
          </a:solidFill>
        </p:spPr>
        <p:txBody>
          <a:bodyPr/>
          <a:lstStyle/>
          <a:p>
            <a:endParaRPr lang="en-US"/>
          </a:p>
        </p:txBody>
      </p:sp>
      <p:sp>
        <p:nvSpPr>
          <p:cNvPr id="3" name="Object 2"/>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Interested in AVID?</a:t>
            </a:r>
            <a:endParaRPr lang="en-US" dirty="0"/>
          </a:p>
        </p:txBody>
      </p:sp>
      <p:sp>
        <p:nvSpPr>
          <p:cNvPr id="4" name="Object 3"/>
          <p:cNvSpPr/>
          <p:nvPr/>
        </p:nvSpPr>
        <p:spPr>
          <a:xfrm>
            <a:off x="416459" y="1371257"/>
            <a:ext cx="11090495" cy="5201559"/>
          </a:xfrm>
          <a:prstGeom prst="rect">
            <a:avLst/>
          </a:prstGeom>
          <a:solidFill>
            <a:srgbClr val="FFFFFF"/>
          </a:solidFill>
        </p:spPr>
        <p:txBody>
          <a:bodyPr/>
          <a:lstStyle/>
          <a:p>
            <a:endParaRPr lang="en-US" dirty="0"/>
          </a:p>
        </p:txBody>
      </p:sp>
      <p:pic>
        <p:nvPicPr>
          <p:cNvPr id="6" name="Picture 5" descr="A qr code on a white background&#10;&#10;AI-generated content may be incorrect.">
            <a:extLst>
              <a:ext uri="{FF2B5EF4-FFF2-40B4-BE49-F238E27FC236}">
                <a16:creationId xmlns:a16="http://schemas.microsoft.com/office/drawing/2014/main" id="{638CF077-DF14-2609-EC11-520488977DE7}"/>
              </a:ext>
            </a:extLst>
          </p:cNvPr>
          <p:cNvPicPr>
            <a:picLocks noChangeAspect="1"/>
          </p:cNvPicPr>
          <p:nvPr/>
        </p:nvPicPr>
        <p:blipFill>
          <a:blip r:embed="rId3"/>
          <a:stretch>
            <a:fillRect/>
          </a:stretch>
        </p:blipFill>
        <p:spPr>
          <a:xfrm>
            <a:off x="4667250" y="2000250"/>
            <a:ext cx="2857500" cy="2857500"/>
          </a:xfrm>
          <a:prstGeom prst="rect">
            <a:avLst/>
          </a:prstGeom>
        </p:spPr>
      </p:pic>
      <p:sp>
        <p:nvSpPr>
          <p:cNvPr id="7" name="TextBox 6">
            <a:extLst>
              <a:ext uri="{FF2B5EF4-FFF2-40B4-BE49-F238E27FC236}">
                <a16:creationId xmlns:a16="http://schemas.microsoft.com/office/drawing/2014/main" id="{C2DC6B41-2427-5761-25D8-26BC82646CBB}"/>
              </a:ext>
            </a:extLst>
          </p:cNvPr>
          <p:cNvSpPr txBox="1"/>
          <p:nvPr/>
        </p:nvSpPr>
        <p:spPr>
          <a:xfrm>
            <a:off x="1167898" y="5097101"/>
            <a:ext cx="10082542" cy="1200329"/>
          </a:xfrm>
          <a:prstGeom prst="rect">
            <a:avLst/>
          </a:prstGeom>
          <a:noFill/>
        </p:spPr>
        <p:txBody>
          <a:bodyPr wrap="square" rtlCol="0">
            <a:spAutoFit/>
          </a:bodyPr>
          <a:lstStyle/>
          <a:p>
            <a:r>
              <a:rPr lang="en-US" u="sng" dirty="0">
                <a:hlinkClick r:id="rId4"/>
              </a:rPr>
              <a:t>https://forms.office.com/Pages/ResponsePage.aspx?id=QWJ9SRo5d0KRrL3SqZ9wVDMvcqdQmIBInk80grpz0VRUM1ZORllQWFZMVkQ1UzMwUFpOMzRONUQ5TCQlQCNjPTEu</a:t>
            </a:r>
            <a:endParaRPr lang="en-US" u="sng" dirty="0"/>
          </a:p>
          <a:p>
            <a:endParaRPr lang="en-US" u="sng" dirty="0"/>
          </a:p>
          <a:p>
            <a:pPr algn="ctr"/>
            <a:r>
              <a:rPr lang="en-US" dirty="0"/>
              <a:t>Application is open now and closes on January 23</a:t>
            </a:r>
            <a:r>
              <a:rPr lang="en-US" baseline="30000" dirty="0"/>
              <a:t>rd</a:t>
            </a:r>
            <a:r>
              <a:rPr lang="en-US" dirty="0"/>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3">
    <p:bg>
      <p:bgPr>
        <a:solidFill>
          <a:srgbClr val="000000"/>
        </a:solidFill>
        <a:effectLst/>
      </p:bgPr>
    </p:bg>
    <p:spTree>
      <p:nvGrpSpPr>
        <p:cNvPr id="1" name=""/>
        <p:cNvGrpSpPr/>
        <p:nvPr/>
      </p:nvGrpSpPr>
      <p:grpSpPr>
        <a:xfrm>
          <a:off x="0" y="0"/>
          <a:ext cx="0" cy="0"/>
          <a:chOff x="0" y="0"/>
          <a:chExt cx="0" cy="0"/>
        </a:xfrm>
      </p:grpSpPr>
      <p:sp>
        <p:nvSpPr>
          <p:cNvPr id="2" name="Object 1"/>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Course Selection Process</a:t>
            </a:r>
            <a:endParaRPr lang="en-US" dirty="0"/>
          </a:p>
        </p:txBody>
      </p:sp>
      <p:sp>
        <p:nvSpPr>
          <p:cNvPr id="3" name="Object 2"/>
          <p:cNvSpPr/>
          <p:nvPr/>
        </p:nvSpPr>
        <p:spPr>
          <a:xfrm>
            <a:off x="647538" y="1783258"/>
            <a:ext cx="5446938" cy="4448253"/>
          </a:xfrm>
          <a:prstGeom prst="rect">
            <a:avLst/>
          </a:prstGeom>
          <a:noFill/>
        </p:spPr>
        <p:txBody>
          <a:bodyPr wrap="square" lIns="0" tIns="0" rIns="0" bIns="0" rtlCol="0" anchor="t"/>
          <a:lstStyle/>
          <a:p>
            <a:pPr marL="242570" indent="-242570" algn="l">
              <a:lnSpc>
                <a:spcPts val="2194"/>
              </a:lnSpc>
              <a:buSzPct val="100000"/>
              <a:buChar char="•"/>
            </a:pPr>
            <a:r>
              <a:rPr lang="en-US" sz="1847" b="1" kern="0" spc="37" dirty="0">
                <a:solidFill>
                  <a:srgbClr val="FFFFFF">
                    <a:alpha val="90000"/>
                  </a:srgbClr>
                </a:solidFill>
                <a:latin typeface="Source Sans Pro" pitchFamily="34" charset="0"/>
                <a:ea typeface="Source Sans Pro" pitchFamily="34" charset="-122"/>
                <a:cs typeface="Source Sans Pro" pitchFamily="34" charset="-120"/>
              </a:rPr>
              <a:t>Complete course selection form</a:t>
            </a:r>
            <a:endParaRPr lang="en-US"/>
          </a:p>
          <a:p>
            <a:pPr lvl="1" algn="l">
              <a:lnSpc>
                <a:spcPts val="1640"/>
              </a:lnSpc>
              <a:spcBef>
                <a:spcPts val="361"/>
              </a:spcBef>
              <a:buNone/>
            </a:pPr>
            <a:r>
              <a:rPr lang="en-US" sz="1242" b="1" kern="0" spc="25" dirty="0">
                <a:solidFill>
                  <a:srgbClr val="FFFFFF"/>
                </a:solidFill>
                <a:latin typeface="Source Sans Pro" pitchFamily="34" charset="0"/>
                <a:ea typeface="Source Sans Pro" pitchFamily="34" charset="-122"/>
                <a:cs typeface="Source Sans Pro" pitchFamily="34" charset="-120"/>
              </a:rPr>
              <a:t>Complete the course selection form in its entirety, listing at least 3 alternate courses. Write clearly using your full name along with your student ID number.</a:t>
            </a:r>
          </a:p>
          <a:p>
            <a:pPr marL="242570" indent="-242570" algn="l">
              <a:lnSpc>
                <a:spcPts val="2194"/>
              </a:lnSpc>
              <a:spcBef>
                <a:spcPts val="2084"/>
              </a:spcBef>
              <a:buSzPct val="100000"/>
              <a:buChar char="•"/>
            </a:pPr>
            <a:r>
              <a:rPr lang="en-US" sz="1847" b="1" kern="0" spc="37" dirty="0">
                <a:solidFill>
                  <a:srgbClr val="FFFFFF">
                    <a:alpha val="90000"/>
                  </a:srgbClr>
                </a:solidFill>
                <a:latin typeface="Source Sans Pro" pitchFamily="34" charset="0"/>
                <a:ea typeface="Source Sans Pro" pitchFamily="34" charset="-122"/>
                <a:cs typeface="Source Sans Pro" pitchFamily="34" charset="-120"/>
              </a:rPr>
              <a:t>Use the Universal course selection sheet</a:t>
            </a:r>
          </a:p>
          <a:p>
            <a:pPr lvl="1">
              <a:lnSpc>
                <a:spcPts val="1640"/>
              </a:lnSpc>
              <a:spcBef>
                <a:spcPts val="361"/>
              </a:spcBef>
            </a:pPr>
            <a:r>
              <a:rPr lang="en-US" sz="1200" b="1" kern="0" spc="25" dirty="0">
                <a:solidFill>
                  <a:srgbClr val="FFFFFF"/>
                </a:solidFill>
                <a:latin typeface="Source Sans Pro"/>
                <a:ea typeface="Source Sans Pro"/>
                <a:cs typeface="Source Sans Pro" pitchFamily="34" charset="-120"/>
              </a:rPr>
              <a:t>Use the Universal course selection sheet to guide you through the course selection process and make informed choices. You can access the course worksheet in </a:t>
            </a:r>
            <a:r>
              <a:rPr lang="en-US" sz="1200" b="1" kern="0" spc="25" dirty="0" err="1">
                <a:solidFill>
                  <a:srgbClr val="FFFFFF"/>
                </a:solidFill>
                <a:latin typeface="Source Sans Pro"/>
                <a:ea typeface="Source Sans Pro"/>
                <a:cs typeface="Source Sans Pro" pitchFamily="34" charset="-120"/>
              </a:rPr>
              <a:t>Schoolinks</a:t>
            </a:r>
            <a:r>
              <a:rPr lang="en-US" sz="1200" b="1" kern="0" spc="25" dirty="0">
                <a:solidFill>
                  <a:srgbClr val="FFFFFF"/>
                </a:solidFill>
                <a:latin typeface="Source Sans Pro"/>
                <a:ea typeface="Source Sans Pro"/>
                <a:cs typeface="Source Sans Pro" pitchFamily="34" charset="-120"/>
              </a:rPr>
              <a:t> or on the EHS Counselor webpage. </a:t>
            </a:r>
            <a:endParaRPr lang="en-US" sz="1200" b="1" kern="0" spc="25" dirty="0">
              <a:solidFill>
                <a:srgbClr val="FFFFFF"/>
              </a:solidFill>
              <a:latin typeface="Source Sans Pro" pitchFamily="34" charset="0"/>
              <a:ea typeface="Source Sans Pro" pitchFamily="34" charset="-122"/>
              <a:cs typeface="Source Sans Pro" pitchFamily="34" charset="-120"/>
            </a:endParaRPr>
          </a:p>
          <a:p>
            <a:pPr marL="242570" indent="-242570" algn="l">
              <a:lnSpc>
                <a:spcPts val="2194"/>
              </a:lnSpc>
              <a:spcBef>
                <a:spcPts val="1908"/>
              </a:spcBef>
              <a:buSzPct val="100000"/>
              <a:buChar char="•"/>
            </a:pPr>
            <a:r>
              <a:rPr lang="en-US" b="1" kern="0" spc="37" dirty="0">
                <a:solidFill>
                  <a:srgbClr val="FFFFFF">
                    <a:alpha val="90000"/>
                  </a:srgbClr>
                </a:solidFill>
                <a:latin typeface="Source Sans Pro"/>
                <a:ea typeface="Source Sans Pro"/>
                <a:cs typeface="Source Sans Pro" pitchFamily="34" charset="-120"/>
              </a:rPr>
              <a:t>Access the FBISD Course Guide in </a:t>
            </a:r>
            <a:r>
              <a:rPr lang="en-US" b="1" kern="0" spc="37" dirty="0" err="1">
                <a:solidFill>
                  <a:srgbClr val="FFFFFF">
                    <a:alpha val="90000"/>
                  </a:srgbClr>
                </a:solidFill>
                <a:latin typeface="Source Sans Pro"/>
                <a:ea typeface="Source Sans Pro"/>
                <a:cs typeface="Source Sans Pro" pitchFamily="34" charset="-120"/>
              </a:rPr>
              <a:t>Schoolinks</a:t>
            </a:r>
            <a:endParaRPr lang="en-US" b="1" kern="0" spc="37">
              <a:solidFill>
                <a:srgbClr val="FFFFFF">
                  <a:alpha val="90000"/>
                </a:srgbClr>
              </a:solidFill>
              <a:latin typeface="Source Sans Pro"/>
              <a:ea typeface="Source Sans Pro"/>
              <a:cs typeface="Source Sans Pro" pitchFamily="34" charset="-120"/>
            </a:endParaRPr>
          </a:p>
          <a:p>
            <a:pPr lvl="1" algn="l">
              <a:lnSpc>
                <a:spcPts val="1640"/>
              </a:lnSpc>
              <a:spcBef>
                <a:spcPts val="596"/>
              </a:spcBef>
              <a:buNone/>
            </a:pPr>
            <a:r>
              <a:rPr lang="en-US" sz="1242" b="1" kern="0" spc="25" dirty="0">
                <a:solidFill>
                  <a:srgbClr val="FFFFFF"/>
                </a:solidFill>
                <a:latin typeface="Source Sans Pro" pitchFamily="34" charset="0"/>
                <a:ea typeface="Source Sans Pro" pitchFamily="34" charset="-122"/>
                <a:cs typeface="Source Sans Pro" pitchFamily="34" charset="-120"/>
              </a:rPr>
              <a:t>The FBISD Course Guide located in Schoolinks, provides information on course prerequisites, descriptions, credit awarded, and how the course is weighted (AAC, AP).</a:t>
            </a:r>
          </a:p>
          <a:p>
            <a:pPr marL="242570" indent="-242570" algn="l">
              <a:lnSpc>
                <a:spcPts val="2194"/>
              </a:lnSpc>
              <a:spcBef>
                <a:spcPts val="1908"/>
              </a:spcBef>
              <a:buSzPct val="100000"/>
              <a:buChar char="•"/>
            </a:pPr>
            <a:r>
              <a:rPr lang="en-US" sz="1847" b="1" kern="0" spc="37" dirty="0">
                <a:solidFill>
                  <a:srgbClr val="FFFFFF">
                    <a:alpha val="90000"/>
                  </a:srgbClr>
                </a:solidFill>
                <a:latin typeface="Source Sans Pro" pitchFamily="34" charset="0"/>
                <a:ea typeface="Source Sans Pro" pitchFamily="34" charset="-122"/>
                <a:cs typeface="Source Sans Pro" pitchFamily="34" charset="-120"/>
              </a:rPr>
              <a:t>Courses will be added to Career Planner in Schoolinks</a:t>
            </a:r>
            <a:r>
              <a:rPr lang="en-US" sz="1242" b="1" kern="0" spc="37" dirty="0">
                <a:solidFill>
                  <a:srgbClr val="FFFFFF">
                    <a:alpha val="50000"/>
                  </a:srgbClr>
                </a:solidFill>
                <a:latin typeface="Source Sans Pro" pitchFamily="34" charset="0"/>
                <a:ea typeface="Source Sans Pro" pitchFamily="34" charset="-122"/>
                <a:cs typeface="Source Sans Pro" pitchFamily="34" charset="-120"/>
              </a:rPr>
              <a:t> </a:t>
            </a:r>
          </a:p>
          <a:p>
            <a:pPr lvl="1" algn="l">
              <a:lnSpc>
                <a:spcPts val="1640"/>
              </a:lnSpc>
              <a:spcBef>
                <a:spcPts val="302"/>
              </a:spcBef>
              <a:buNone/>
            </a:pPr>
            <a:r>
              <a:rPr lang="en-US" sz="1242" b="1" kern="0" spc="25" dirty="0">
                <a:solidFill>
                  <a:srgbClr val="FFFFFF"/>
                </a:solidFill>
                <a:latin typeface="Source Sans Pro" pitchFamily="34" charset="0"/>
                <a:ea typeface="Source Sans Pro" pitchFamily="34" charset="-122"/>
                <a:cs typeface="Source Sans Pro" pitchFamily="34" charset="-120"/>
              </a:rPr>
              <a:t>Course requests will be added to Career Planner in Schoolinks, </a:t>
            </a:r>
            <a:r>
              <a:rPr lang="en-US" sz="1242" b="1" u="sng" kern="0" spc="25" dirty="0">
                <a:solidFill>
                  <a:srgbClr val="FF0000"/>
                </a:solidFill>
                <a:latin typeface="Source Sans Pro" pitchFamily="34" charset="0"/>
                <a:ea typeface="Source Sans Pro" pitchFamily="34" charset="-122"/>
                <a:cs typeface="Source Sans Pro" pitchFamily="34" charset="-120"/>
              </a:rPr>
              <a:t>not Skyward.</a:t>
            </a:r>
            <a:endParaRPr lang="en-US" dirty="0">
              <a:solidFill>
                <a:srgbClr val="FF0000"/>
              </a:solidFill>
            </a:endParaRPr>
          </a:p>
        </p:txBody>
      </p:sp>
      <p:sp>
        <p:nvSpPr>
          <p:cNvPr id="4" name="Object 3"/>
          <p:cNvSpPr/>
          <p:nvPr/>
        </p:nvSpPr>
        <p:spPr>
          <a:xfrm>
            <a:off x="6399200" y="1783258"/>
            <a:ext cx="5446938" cy="3952184"/>
          </a:xfrm>
          <a:prstGeom prst="rect">
            <a:avLst/>
          </a:prstGeom>
          <a:noFill/>
        </p:spPr>
        <p:txBody>
          <a:bodyPr wrap="square" lIns="0" tIns="0" rIns="0" bIns="0" rtlCol="0" anchor="t"/>
          <a:lstStyle/>
          <a:p>
            <a:pPr marL="242900" indent="-242900" algn="l">
              <a:lnSpc>
                <a:spcPts val="2194"/>
              </a:lnSpc>
              <a:buSzPct val="100000"/>
              <a:buChar char="•"/>
            </a:pPr>
            <a:r>
              <a:rPr lang="en-US" sz="1847" b="1" kern="0" spc="37" dirty="0">
                <a:solidFill>
                  <a:srgbClr val="FFFFFF">
                    <a:alpha val="90000"/>
                  </a:srgbClr>
                </a:solidFill>
                <a:latin typeface="Source Sans Pro" pitchFamily="34" charset="0"/>
                <a:ea typeface="Source Sans Pro" pitchFamily="34" charset="-122"/>
                <a:cs typeface="Source Sans Pro" pitchFamily="34" charset="-120"/>
              </a:rPr>
              <a:t>Return Forms to Counselor</a:t>
            </a:r>
          </a:p>
          <a:p>
            <a:pPr lvl="1" algn="l">
              <a:lnSpc>
                <a:spcPts val="1640"/>
              </a:lnSpc>
              <a:spcBef>
                <a:spcPts val="302"/>
              </a:spcBef>
              <a:buNone/>
            </a:pPr>
            <a:r>
              <a:rPr lang="en-US" sz="1242" b="1" kern="0" spc="25" dirty="0">
                <a:solidFill>
                  <a:srgbClr val="FFFFFF"/>
                </a:solidFill>
                <a:latin typeface="Source Sans Pro" pitchFamily="34" charset="0"/>
                <a:ea typeface="Source Sans Pro" pitchFamily="34" charset="-122"/>
                <a:cs typeface="Source Sans Pro" pitchFamily="34" charset="-120"/>
              </a:rPr>
              <a:t>Course selection forms are to be turned into the counselor suites room 401 and 402 with parent signature.​</a:t>
            </a:r>
          </a:p>
          <a:p>
            <a:pPr marL="242900" indent="-242900" algn="l">
              <a:lnSpc>
                <a:spcPts val="2194"/>
              </a:lnSpc>
              <a:spcBef>
                <a:spcPts val="4612"/>
              </a:spcBef>
              <a:buSzPct val="100000"/>
              <a:buChar char="•"/>
            </a:pPr>
            <a:r>
              <a:rPr lang="en-US" sz="1847" b="1" kern="0" spc="37" dirty="0">
                <a:solidFill>
                  <a:schemeClr val="bg1">
                    <a:alpha val="90000"/>
                  </a:schemeClr>
                </a:solidFill>
                <a:latin typeface="Source Sans Pro" pitchFamily="34" charset="0"/>
                <a:ea typeface="Source Sans Pro" pitchFamily="34" charset="-122"/>
                <a:cs typeface="Source Sans Pro" pitchFamily="34" charset="-120"/>
              </a:rPr>
              <a:t>Schoolinks will be available from January 26 to February 13, 2026</a:t>
            </a:r>
            <a:r>
              <a:rPr lang="en-US" sz="1847" b="1" kern="0" spc="37" dirty="0">
                <a:solidFill>
                  <a:srgbClr val="FFFFFF">
                    <a:alpha val="90000"/>
                  </a:srgbClr>
                </a:solidFill>
                <a:latin typeface="Source Sans Pro" pitchFamily="34" charset="0"/>
                <a:ea typeface="Source Sans Pro" pitchFamily="34" charset="-122"/>
                <a:cs typeface="Source Sans Pro" pitchFamily="34" charset="-120"/>
              </a:rPr>
              <a:t>.</a:t>
            </a:r>
          </a:p>
          <a:p>
            <a:pPr lvl="1" algn="l">
              <a:lnSpc>
                <a:spcPts val="1640"/>
              </a:lnSpc>
              <a:spcBef>
                <a:spcPts val="714"/>
              </a:spcBef>
              <a:buNone/>
            </a:pPr>
            <a:r>
              <a:rPr lang="en-US" sz="1242" b="1" kern="0" spc="25" dirty="0">
                <a:solidFill>
                  <a:srgbClr val="FFFFFF"/>
                </a:solidFill>
                <a:latin typeface="Source Sans Pro" pitchFamily="34" charset="0"/>
                <a:ea typeface="Source Sans Pro" pitchFamily="34" charset="-122"/>
                <a:cs typeface="Source Sans Pro" pitchFamily="34" charset="-120"/>
              </a:rPr>
              <a:t>What is added in Schoolinks will become your course requests.​ </a:t>
            </a:r>
            <a:r>
              <a:rPr lang="en-US" sz="1242" b="1" kern="0" spc="25" dirty="0">
                <a:solidFill>
                  <a:srgbClr val="FFFFFF">
                    <a:alpha val="50000"/>
                  </a:srgbClr>
                </a:solidFill>
                <a:latin typeface="Source Sans Pro" pitchFamily="34" charset="0"/>
                <a:ea typeface="Source Sans Pro" pitchFamily="34" charset="-122"/>
                <a:cs typeface="Source Sans Pro" pitchFamily="34" charset="-120"/>
              </a:rPr>
              <a:t> </a:t>
            </a:r>
          </a:p>
          <a:p>
            <a:pPr marL="242900" indent="-242900" algn="l">
              <a:lnSpc>
                <a:spcPts val="2194"/>
              </a:lnSpc>
              <a:spcBef>
                <a:spcPts val="4730"/>
              </a:spcBef>
              <a:buSzPct val="100000"/>
              <a:buChar char="•"/>
            </a:pPr>
            <a:r>
              <a:rPr lang="en-US" sz="1847" b="1" kern="0" spc="37" dirty="0">
                <a:solidFill>
                  <a:schemeClr val="bg1">
                    <a:alpha val="90000"/>
                  </a:schemeClr>
                </a:solidFill>
                <a:latin typeface="Source Sans Pro" pitchFamily="34" charset="0"/>
                <a:ea typeface="Source Sans Pro" pitchFamily="34" charset="-122"/>
                <a:cs typeface="Source Sans Pro" pitchFamily="34" charset="-120"/>
              </a:rPr>
              <a:t>Course Verification Window is from </a:t>
            </a:r>
            <a:r>
              <a:rPr lang="en-US" sz="1847" b="1" u="sng" kern="0" spc="37" dirty="0">
                <a:solidFill>
                  <a:srgbClr val="FF0000">
                    <a:alpha val="90000"/>
                  </a:srgbClr>
                </a:solidFill>
                <a:latin typeface="Source Sans Pro" pitchFamily="34" charset="0"/>
                <a:ea typeface="Source Sans Pro" pitchFamily="34" charset="-122"/>
                <a:cs typeface="Source Sans Pro" pitchFamily="34" charset="-120"/>
              </a:rPr>
              <a:t>March 9-13</a:t>
            </a:r>
          </a:p>
          <a:p>
            <a:pPr lvl="1" algn="l">
              <a:lnSpc>
                <a:spcPts val="1640"/>
              </a:lnSpc>
              <a:spcBef>
                <a:spcPts val="302"/>
              </a:spcBef>
              <a:buNone/>
            </a:pPr>
            <a:r>
              <a:rPr lang="en-US" sz="1242" b="1" kern="0" spc="25" dirty="0">
                <a:solidFill>
                  <a:srgbClr val="FFFFFF"/>
                </a:solidFill>
                <a:latin typeface="Source Sans Pro" pitchFamily="34" charset="0"/>
                <a:ea typeface="Source Sans Pro" pitchFamily="34" charset="-122"/>
                <a:cs typeface="Source Sans Pro" pitchFamily="34" charset="-120"/>
              </a:rPr>
              <a:t>Verify your courses in Skyward Family Access when the window opens</a:t>
            </a:r>
            <a:r>
              <a:rPr lang="en-US" sz="1242" b="1" u="sng" kern="0" spc="25" dirty="0">
                <a:solidFill>
                  <a:srgbClr val="FFFFFF"/>
                </a:solidFill>
                <a:latin typeface="Source Sans Pro" pitchFamily="34" charset="0"/>
                <a:ea typeface="Source Sans Pro" pitchFamily="34" charset="-122"/>
                <a:cs typeface="Source Sans Pro" pitchFamily="34" charset="-120"/>
              </a:rPr>
              <a:t> March 9 - 13</a:t>
            </a:r>
            <a:r>
              <a:rPr lang="en-US" sz="1242" b="1" kern="0" spc="25" dirty="0">
                <a:solidFill>
                  <a:srgbClr val="FFFFFF"/>
                </a:solidFill>
                <a:latin typeface="Source Sans Pro" pitchFamily="34" charset="0"/>
                <a:ea typeface="Source Sans Pro" pitchFamily="34" charset="-122"/>
                <a:cs typeface="Source Sans Pro" pitchFamily="34" charset="-120"/>
              </a:rPr>
              <a:t>. This is the only opportunity to make changes to your choices. Like this year, absolutely no schedule will be made after </a:t>
            </a:r>
            <a:r>
              <a:rPr lang="en-US" sz="1242" b="1" kern="0" spc="25">
                <a:solidFill>
                  <a:srgbClr val="FFFFFF"/>
                </a:solidFill>
                <a:latin typeface="Source Sans Pro" pitchFamily="34" charset="0"/>
                <a:ea typeface="Source Sans Pro" pitchFamily="34" charset="-122"/>
                <a:cs typeface="Source Sans Pro" pitchFamily="34" charset="-120"/>
              </a:rPr>
              <a:t>March 13, </a:t>
            </a:r>
            <a:r>
              <a:rPr lang="en-US" sz="1242" b="1" kern="0" spc="25" dirty="0">
                <a:solidFill>
                  <a:srgbClr val="FFFFFF"/>
                </a:solidFill>
                <a:latin typeface="Source Sans Pro" pitchFamily="34" charset="0"/>
                <a:ea typeface="Source Sans Pro" pitchFamily="34" charset="-122"/>
                <a:cs typeface="Source Sans Pro" pitchFamily="34" charset="-120"/>
              </a:rPr>
              <a:t>2026, unless it is a counselor error.​  </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0"/>
            <a:ext cx="3809044" cy="6856285"/>
          </a:xfrm>
          <a:prstGeom prst="rect">
            <a:avLst/>
          </a:prstGeom>
          <a:solidFill>
            <a:srgbClr val="1D3557"/>
          </a:solidFill>
        </p:spPr>
        <p:txBody>
          <a:bodyPr/>
          <a:lstStyle/>
          <a:p>
            <a:pPr algn="l" rtl="0" fontAlgn="base"/>
            <a:endParaRPr lang="en-US" b="0" i="0" dirty="0">
              <a:solidFill>
                <a:srgbClr val="000000"/>
              </a:solidFill>
              <a:effectLst/>
              <a:latin typeface="Arial" panose="020B0604020202020204" pitchFamily="34" charset="0"/>
            </a:endParaRPr>
          </a:p>
        </p:txBody>
      </p:sp>
      <p:sp>
        <p:nvSpPr>
          <p:cNvPr id="3" name="Object 2"/>
          <p:cNvSpPr/>
          <p:nvPr/>
        </p:nvSpPr>
        <p:spPr>
          <a:xfrm>
            <a:off x="3809047" y="0"/>
            <a:ext cx="8379905" cy="6856286"/>
          </a:xfrm>
          <a:prstGeom prst="rect">
            <a:avLst/>
          </a:prstGeom>
          <a:solidFill>
            <a:srgbClr val="FFFFFF"/>
          </a:solidFill>
        </p:spPr>
        <p:txBody>
          <a:bodyPr/>
          <a:lstStyle/>
          <a:p>
            <a:endParaRPr lang="en-US" dirty="0"/>
          </a:p>
        </p:txBody>
      </p:sp>
      <p:sp>
        <p:nvSpPr>
          <p:cNvPr id="6" name="TextBox 5">
            <a:extLst>
              <a:ext uri="{FF2B5EF4-FFF2-40B4-BE49-F238E27FC236}">
                <a16:creationId xmlns:a16="http://schemas.microsoft.com/office/drawing/2014/main" id="{ACEC7E3D-8C8B-1999-CF85-F58292164A55}"/>
              </a:ext>
            </a:extLst>
          </p:cNvPr>
          <p:cNvSpPr txBox="1"/>
          <p:nvPr/>
        </p:nvSpPr>
        <p:spPr>
          <a:xfrm>
            <a:off x="538667" y="1601510"/>
            <a:ext cx="2731710" cy="6478697"/>
          </a:xfrm>
          <a:prstGeom prst="rect">
            <a:avLst/>
          </a:prstGeom>
          <a:noFill/>
        </p:spPr>
        <p:txBody>
          <a:bodyPr wrap="square" lIns="91440" tIns="45720" rIns="91440" bIns="45720" rtlCol="0" anchor="t">
            <a:spAutoFit/>
          </a:bodyPr>
          <a:lstStyle/>
          <a:p>
            <a:pPr marL="342900" indent="-342900" algn="l">
              <a:lnSpc>
                <a:spcPts val="1782"/>
              </a:lnSpc>
              <a:spcBef>
                <a:spcPts val="617"/>
              </a:spcBef>
              <a:buFont typeface="Arial" panose="020B0604020202020204" pitchFamily="34" charset="0"/>
              <a:buChar char="•"/>
            </a:pPr>
            <a:r>
              <a:rPr lang="en-US" sz="1800" b="1" kern="0" spc="27" dirty="0">
                <a:solidFill>
                  <a:schemeClr val="bg1"/>
                </a:solidFill>
                <a:latin typeface="Source Sans Pro" pitchFamily="34" charset="0"/>
                <a:ea typeface="Source Sans Pro" pitchFamily="34" charset="-122"/>
                <a:cs typeface="Source Sans Pro" pitchFamily="34" charset="-120"/>
              </a:rPr>
              <a:t>Make sure you Select 4 core courses and 3 elective courses</a:t>
            </a:r>
          </a:p>
          <a:p>
            <a:pPr marL="342900" indent="-342900" algn="l">
              <a:lnSpc>
                <a:spcPts val="1782"/>
              </a:lnSpc>
              <a:spcBef>
                <a:spcPts val="617"/>
              </a:spcBef>
              <a:buFont typeface="Arial" panose="020B0604020202020204" pitchFamily="34" charset="0"/>
              <a:buChar char="•"/>
            </a:pPr>
            <a:endParaRPr lang="en-US"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r>
              <a:rPr lang="en-US" sz="1800" b="1" kern="0" spc="27" dirty="0">
                <a:solidFill>
                  <a:schemeClr val="bg1"/>
                </a:solidFill>
                <a:latin typeface="Source Sans Pro" pitchFamily="34" charset="0"/>
                <a:ea typeface="Source Sans Pro" pitchFamily="34" charset="-122"/>
                <a:cs typeface="Source Sans Pro" pitchFamily="34" charset="-120"/>
              </a:rPr>
              <a:t>Please choose 3 alternate courses to complete your course selection</a:t>
            </a:r>
          </a:p>
          <a:p>
            <a:pPr marL="342900" indent="-342900" algn="l">
              <a:lnSpc>
                <a:spcPts val="1782"/>
              </a:lnSpc>
              <a:spcBef>
                <a:spcPts val="617"/>
              </a:spcBef>
              <a:buFont typeface="Arial" panose="020B0604020202020204" pitchFamily="34" charset="0"/>
              <a:buChar char="•"/>
            </a:pPr>
            <a:endParaRPr lang="en-US"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r>
              <a:rPr lang="en-US" b="1" kern="0" spc="27" dirty="0">
                <a:solidFill>
                  <a:schemeClr val="bg1"/>
                </a:solidFill>
                <a:latin typeface="Source Sans Pro" pitchFamily="34" charset="0"/>
                <a:ea typeface="Source Sans Pro" pitchFamily="34" charset="-122"/>
                <a:cs typeface="Source Sans Pro" pitchFamily="34" charset="-120"/>
              </a:rPr>
              <a:t>Be sure one of </a:t>
            </a:r>
            <a:r>
              <a:rPr lang="en-US" sz="1800" b="1" kern="0" spc="27" dirty="0">
                <a:solidFill>
                  <a:schemeClr val="bg1"/>
                </a:solidFill>
                <a:latin typeface="Source Sans Pro" pitchFamily="34" charset="0"/>
                <a:ea typeface="Source Sans Pro" pitchFamily="34" charset="-122"/>
                <a:cs typeface="Source Sans Pro" pitchFamily="34" charset="-120"/>
              </a:rPr>
              <a:t>your courses is your endorsement elective</a:t>
            </a:r>
          </a:p>
          <a:p>
            <a:pPr marL="342900" indent="-342900" algn="l">
              <a:lnSpc>
                <a:spcPts val="1782"/>
              </a:lnSpc>
              <a:spcBef>
                <a:spcPts val="617"/>
              </a:spcBef>
              <a:buFont typeface="Arial" panose="020B0604020202020204" pitchFamily="34" charset="0"/>
              <a:buChar char="•"/>
            </a:pPr>
            <a:endParaRPr lang="en-US" b="1" kern="0" spc="27" dirty="0">
              <a:solidFill>
                <a:schemeClr val="bg1"/>
              </a:solidFill>
              <a:latin typeface="Source Sans Pro" pitchFamily="34" charset="0"/>
              <a:ea typeface="Source Sans Pro" pitchFamily="34" charset="-122"/>
              <a:cs typeface="Source Sans Pro" pitchFamily="34" charset="-120"/>
            </a:endParaRPr>
          </a:p>
          <a:p>
            <a:pPr algn="l">
              <a:lnSpc>
                <a:spcPts val="1782"/>
              </a:lnSpc>
              <a:spcBef>
                <a:spcPts val="617"/>
              </a:spcBef>
            </a:pPr>
            <a:endParaRPr lang="en-US" sz="1800"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endParaRPr lang="en-US"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endParaRPr lang="en-US" sz="1800"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endParaRPr lang="en-US"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endParaRPr lang="en-US" sz="1800"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endParaRPr lang="en-US"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endParaRPr lang="en-US"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endParaRPr lang="en-US" sz="1800"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endParaRPr lang="en-US" dirty="0">
              <a:solidFill>
                <a:schemeClr val="bg1"/>
              </a:solidFill>
            </a:endParaRPr>
          </a:p>
        </p:txBody>
      </p:sp>
      <p:pic>
        <p:nvPicPr>
          <p:cNvPr id="8" name="Picture 7">
            <a:extLst>
              <a:ext uri="{FF2B5EF4-FFF2-40B4-BE49-F238E27FC236}">
                <a16:creationId xmlns:a16="http://schemas.microsoft.com/office/drawing/2014/main" id="{4058EC99-5CB1-6018-259B-3BE989824408}"/>
              </a:ext>
            </a:extLst>
          </p:cNvPr>
          <p:cNvPicPr>
            <a:picLocks noChangeAspect="1"/>
          </p:cNvPicPr>
          <p:nvPr/>
        </p:nvPicPr>
        <p:blipFill>
          <a:blip r:embed="rId3"/>
          <a:stretch>
            <a:fillRect/>
          </a:stretch>
        </p:blipFill>
        <p:spPr>
          <a:xfrm>
            <a:off x="4892563" y="0"/>
            <a:ext cx="5629907"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000000">
                    <a:alpha val="80000"/>
                  </a:srgbClr>
                </a:solidFill>
                <a:latin typeface="Bebas Neue" pitchFamily="34" charset="0"/>
                <a:ea typeface="Bebas Neue" pitchFamily="34" charset="-122"/>
                <a:cs typeface="Bebas Neue" pitchFamily="34" charset="-120"/>
              </a:rPr>
              <a:t>Reminders</a:t>
            </a:r>
            <a:endParaRPr lang="en-US" dirty="0"/>
          </a:p>
        </p:txBody>
      </p:sp>
      <p:sp>
        <p:nvSpPr>
          <p:cNvPr id="3" name="Object 2"/>
          <p:cNvSpPr/>
          <p:nvPr/>
        </p:nvSpPr>
        <p:spPr>
          <a:xfrm>
            <a:off x="1095101" y="1795014"/>
            <a:ext cx="714196" cy="714196"/>
          </a:xfrm>
          <a:prstGeom prst="rect">
            <a:avLst/>
          </a:prstGeom>
          <a:solidFill>
            <a:srgbClr val="466AAD"/>
          </a:solidFill>
        </p:spPr>
        <p:txBody>
          <a:bodyPr/>
          <a:lstStyle/>
          <a:p>
            <a:endParaRPr lang="en-US"/>
          </a:p>
        </p:txBody>
      </p:sp>
      <p:pic>
        <p:nvPicPr>
          <p:cNvPr id="4" name="Object 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4807" y="2047492"/>
            <a:ext cx="342814" cy="219020"/>
          </a:xfrm>
          <a:prstGeom prst="rect">
            <a:avLst/>
          </a:prstGeom>
        </p:spPr>
      </p:pic>
      <p:sp>
        <p:nvSpPr>
          <p:cNvPr id="5" name="Object 4"/>
          <p:cNvSpPr/>
          <p:nvPr/>
        </p:nvSpPr>
        <p:spPr>
          <a:xfrm>
            <a:off x="1999750" y="1738771"/>
            <a:ext cx="4242327" cy="244166"/>
          </a:xfrm>
          <a:prstGeom prst="rect">
            <a:avLst/>
          </a:prstGeom>
          <a:noFill/>
        </p:spPr>
        <p:txBody>
          <a:bodyPr wrap="square" lIns="0" tIns="0" rIns="0" bIns="0" rtlCol="0" anchor="t"/>
          <a:lstStyle/>
          <a:p>
            <a:pPr algn="l">
              <a:lnSpc>
                <a:spcPts val="1925"/>
              </a:lnSpc>
              <a:buNone/>
            </a:pPr>
            <a:r>
              <a:rPr lang="en-US" sz="1620" b="1" u="sng" kern="0" spc="32" dirty="0">
                <a:solidFill>
                  <a:srgbClr val="000000">
                    <a:alpha val="80000"/>
                  </a:srgbClr>
                </a:solidFill>
                <a:latin typeface="Source Sans Pro" pitchFamily="34" charset="0"/>
                <a:ea typeface="Source Sans Pro" pitchFamily="34" charset="-122"/>
                <a:cs typeface="Source Sans Pro" pitchFamily="34" charset="-120"/>
              </a:rPr>
              <a:t>Schoology Course Access</a:t>
            </a:r>
            <a:endParaRPr lang="en-US" dirty="0"/>
          </a:p>
        </p:txBody>
      </p:sp>
      <p:sp>
        <p:nvSpPr>
          <p:cNvPr id="6" name="Object 5"/>
          <p:cNvSpPr/>
          <p:nvPr/>
        </p:nvSpPr>
        <p:spPr>
          <a:xfrm>
            <a:off x="1999750" y="2062837"/>
            <a:ext cx="4242327" cy="678487"/>
          </a:xfrm>
          <a:prstGeom prst="rect">
            <a:avLst/>
          </a:prstGeom>
          <a:noFill/>
        </p:spPr>
        <p:txBody>
          <a:bodyPr wrap="square" lIns="0" tIns="0" rIns="0" bIns="0" rtlCol="0" anchor="t"/>
          <a:lstStyle/>
          <a:p>
            <a:pPr algn="l">
              <a:lnSpc>
                <a:spcPts val="1782"/>
              </a:lnSpc>
              <a:spcBef>
                <a:spcPts val="617"/>
              </a:spcBef>
              <a:buNone/>
            </a:pPr>
            <a:r>
              <a:rPr lang="en-US" sz="1350" b="1" kern="0" spc="27" dirty="0">
                <a:solidFill>
                  <a:srgbClr val="000000">
                    <a:alpha val="80000"/>
                  </a:srgbClr>
                </a:solidFill>
                <a:latin typeface="Source Sans Pro" pitchFamily="34" charset="0"/>
                <a:ea typeface="Source Sans Pro" pitchFamily="34" charset="-122"/>
                <a:cs typeface="Source Sans Pro" pitchFamily="34" charset="-120"/>
              </a:rPr>
              <a:t>This PowerPoint will be available in the EHS Counselor &amp; CCR Schoology Course with access code 7NPB-W4H5-RVN29.</a:t>
            </a:r>
            <a:endParaRPr lang="en-US" dirty="0"/>
          </a:p>
        </p:txBody>
      </p:sp>
      <p:sp>
        <p:nvSpPr>
          <p:cNvPr id="7" name="Object 6"/>
          <p:cNvSpPr/>
          <p:nvPr/>
        </p:nvSpPr>
        <p:spPr>
          <a:xfrm>
            <a:off x="1095101" y="3166271"/>
            <a:ext cx="714196" cy="714196"/>
          </a:xfrm>
          <a:prstGeom prst="rect">
            <a:avLst/>
          </a:prstGeom>
          <a:solidFill>
            <a:srgbClr val="466AAD"/>
          </a:solidFill>
        </p:spPr>
        <p:txBody>
          <a:bodyPr/>
          <a:lstStyle/>
          <a:p>
            <a:endParaRPr lang="en-US"/>
          </a:p>
        </p:txBody>
      </p:sp>
      <p:pic>
        <p:nvPicPr>
          <p:cNvPr id="8" name="Object 7"/>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1935" y="3321474"/>
            <a:ext cx="428518" cy="428518"/>
          </a:xfrm>
          <a:prstGeom prst="rect">
            <a:avLst/>
          </a:prstGeom>
        </p:spPr>
      </p:pic>
      <p:sp>
        <p:nvSpPr>
          <p:cNvPr id="9" name="Object 8"/>
          <p:cNvSpPr/>
          <p:nvPr/>
        </p:nvSpPr>
        <p:spPr>
          <a:xfrm>
            <a:off x="1999750" y="3110028"/>
            <a:ext cx="4242327" cy="244166"/>
          </a:xfrm>
          <a:prstGeom prst="rect">
            <a:avLst/>
          </a:prstGeom>
          <a:noFill/>
        </p:spPr>
        <p:txBody>
          <a:bodyPr wrap="square" lIns="0" tIns="0" rIns="0" bIns="0" rtlCol="0" anchor="t"/>
          <a:lstStyle/>
          <a:p>
            <a:pPr algn="l">
              <a:lnSpc>
                <a:spcPts val="1925"/>
              </a:lnSpc>
              <a:buNone/>
            </a:pPr>
            <a:r>
              <a:rPr lang="en-US" sz="1620" b="1" u="sng" kern="0" spc="32" dirty="0">
                <a:solidFill>
                  <a:srgbClr val="000000">
                    <a:alpha val="80000"/>
                  </a:srgbClr>
                </a:solidFill>
                <a:latin typeface="Source Sans Pro" pitchFamily="34" charset="0"/>
                <a:ea typeface="Source Sans Pro" pitchFamily="34" charset="-122"/>
                <a:cs typeface="Source Sans Pro" pitchFamily="34" charset="-120"/>
              </a:rPr>
              <a:t>Course Selection</a:t>
            </a:r>
            <a:endParaRPr lang="en-US" dirty="0"/>
          </a:p>
        </p:txBody>
      </p:sp>
      <p:sp>
        <p:nvSpPr>
          <p:cNvPr id="10" name="Object 9"/>
          <p:cNvSpPr/>
          <p:nvPr/>
        </p:nvSpPr>
        <p:spPr>
          <a:xfrm>
            <a:off x="1999750" y="3434094"/>
            <a:ext cx="4242327" cy="678487"/>
          </a:xfrm>
          <a:prstGeom prst="rect">
            <a:avLst/>
          </a:prstGeom>
          <a:noFill/>
        </p:spPr>
        <p:txBody>
          <a:bodyPr wrap="square" lIns="0" tIns="0" rIns="0" bIns="0" rtlCol="0" anchor="t"/>
          <a:lstStyle/>
          <a:p>
            <a:pPr algn="l">
              <a:lnSpc>
                <a:spcPts val="1782"/>
              </a:lnSpc>
              <a:spcBef>
                <a:spcPts val="617"/>
              </a:spcBef>
              <a:buNone/>
            </a:pPr>
            <a:r>
              <a:rPr lang="en-US" sz="1350" b="1" kern="0" spc="27" dirty="0">
                <a:solidFill>
                  <a:srgbClr val="000000">
                    <a:alpha val="80000"/>
                  </a:srgbClr>
                </a:solidFill>
                <a:latin typeface="Source Sans Pro" pitchFamily="34" charset="0"/>
                <a:ea typeface="Source Sans Pro" pitchFamily="34" charset="-122"/>
                <a:cs typeface="Source Sans Pro" pitchFamily="34" charset="-120"/>
              </a:rPr>
              <a:t>Select 4 core courses, 3 elective courses, and 3 alternate courses to complete your course selection</a:t>
            </a:r>
            <a:endParaRPr lang="en-US" dirty="0"/>
          </a:p>
        </p:txBody>
      </p:sp>
      <p:sp>
        <p:nvSpPr>
          <p:cNvPr id="11" name="Object 10"/>
          <p:cNvSpPr/>
          <p:nvPr/>
        </p:nvSpPr>
        <p:spPr>
          <a:xfrm>
            <a:off x="1095101" y="4537528"/>
            <a:ext cx="714196" cy="714196"/>
          </a:xfrm>
          <a:prstGeom prst="rect">
            <a:avLst/>
          </a:prstGeom>
          <a:solidFill>
            <a:srgbClr val="466AAD"/>
          </a:solidFill>
        </p:spPr>
        <p:txBody>
          <a:bodyPr/>
          <a:lstStyle/>
          <a:p>
            <a:endParaRPr lang="en-US"/>
          </a:p>
        </p:txBody>
      </p:sp>
      <p:pic>
        <p:nvPicPr>
          <p:cNvPr id="12" name="Object 11"/>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01545" y="4743974"/>
            <a:ext cx="304724" cy="304724"/>
          </a:xfrm>
          <a:prstGeom prst="rect">
            <a:avLst/>
          </a:prstGeom>
        </p:spPr>
      </p:pic>
      <p:sp>
        <p:nvSpPr>
          <p:cNvPr id="13" name="Object 12"/>
          <p:cNvSpPr/>
          <p:nvPr/>
        </p:nvSpPr>
        <p:spPr>
          <a:xfrm>
            <a:off x="1999750" y="4500330"/>
            <a:ext cx="4242327" cy="244166"/>
          </a:xfrm>
          <a:prstGeom prst="rect">
            <a:avLst/>
          </a:prstGeom>
          <a:noFill/>
        </p:spPr>
        <p:txBody>
          <a:bodyPr wrap="square" lIns="0" tIns="0" rIns="0" bIns="0" rtlCol="0" anchor="t"/>
          <a:lstStyle/>
          <a:p>
            <a:pPr algn="l">
              <a:lnSpc>
                <a:spcPts val="1925"/>
              </a:lnSpc>
              <a:buNone/>
            </a:pPr>
            <a:r>
              <a:rPr lang="en-US" sz="1620" b="1" u="sng" kern="0" spc="32" dirty="0">
                <a:solidFill>
                  <a:srgbClr val="000000">
                    <a:alpha val="80000"/>
                  </a:srgbClr>
                </a:solidFill>
                <a:latin typeface="Source Sans Pro" pitchFamily="34" charset="0"/>
                <a:ea typeface="Source Sans Pro" pitchFamily="34" charset="-122"/>
                <a:cs typeface="Source Sans Pro" pitchFamily="34" charset="-120"/>
              </a:rPr>
              <a:t>Parent Signature Required</a:t>
            </a:r>
            <a:endParaRPr lang="en-US" dirty="0"/>
          </a:p>
        </p:txBody>
      </p:sp>
      <p:sp>
        <p:nvSpPr>
          <p:cNvPr id="14" name="Object 13"/>
          <p:cNvSpPr/>
          <p:nvPr/>
        </p:nvSpPr>
        <p:spPr>
          <a:xfrm>
            <a:off x="1999750" y="4824397"/>
            <a:ext cx="4242327" cy="452324"/>
          </a:xfrm>
          <a:prstGeom prst="rect">
            <a:avLst/>
          </a:prstGeom>
          <a:noFill/>
        </p:spPr>
        <p:txBody>
          <a:bodyPr wrap="square" lIns="0" tIns="0" rIns="0" bIns="0" rtlCol="0" anchor="t"/>
          <a:lstStyle/>
          <a:p>
            <a:pPr algn="l">
              <a:lnSpc>
                <a:spcPts val="1782"/>
              </a:lnSpc>
              <a:spcBef>
                <a:spcPts val="617"/>
              </a:spcBef>
              <a:buNone/>
            </a:pPr>
            <a:r>
              <a:rPr lang="en-US" sz="1350" b="1" kern="0" spc="27" dirty="0">
                <a:solidFill>
                  <a:srgbClr val="000000">
                    <a:alpha val="80000"/>
                  </a:srgbClr>
                </a:solidFill>
                <a:latin typeface="Source Sans Pro" pitchFamily="34" charset="0"/>
                <a:ea typeface="Source Sans Pro" pitchFamily="34" charset="-122"/>
                <a:cs typeface="Source Sans Pro" pitchFamily="34" charset="-120"/>
              </a:rPr>
              <a:t>Parent signature is required on the course selection form.</a:t>
            </a:r>
            <a:endParaRPr lang="en-US" dirty="0"/>
          </a:p>
        </p:txBody>
      </p:sp>
      <p:sp>
        <p:nvSpPr>
          <p:cNvPr id="15" name="Object 14"/>
          <p:cNvSpPr/>
          <p:nvPr/>
        </p:nvSpPr>
        <p:spPr>
          <a:xfrm>
            <a:off x="6332541" y="1795014"/>
            <a:ext cx="714196" cy="714196"/>
          </a:xfrm>
          <a:prstGeom prst="rect">
            <a:avLst/>
          </a:prstGeom>
          <a:solidFill>
            <a:srgbClr val="466AAD"/>
          </a:solidFill>
        </p:spPr>
        <p:txBody>
          <a:bodyPr/>
          <a:lstStyle/>
          <a:p>
            <a:endParaRPr lang="en-US"/>
          </a:p>
        </p:txBody>
      </p:sp>
      <p:pic>
        <p:nvPicPr>
          <p:cNvPr id="16" name="Object 15"/>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43274" y="1960121"/>
            <a:ext cx="304724" cy="380905"/>
          </a:xfrm>
          <a:prstGeom prst="rect">
            <a:avLst/>
          </a:prstGeom>
        </p:spPr>
      </p:pic>
      <p:sp>
        <p:nvSpPr>
          <p:cNvPr id="17" name="Object 16"/>
          <p:cNvSpPr/>
          <p:nvPr/>
        </p:nvSpPr>
        <p:spPr>
          <a:xfrm>
            <a:off x="7237190" y="1738771"/>
            <a:ext cx="4242327" cy="244166"/>
          </a:xfrm>
          <a:prstGeom prst="rect">
            <a:avLst/>
          </a:prstGeom>
          <a:noFill/>
        </p:spPr>
        <p:txBody>
          <a:bodyPr wrap="square" lIns="0" tIns="0" rIns="0" bIns="0" rtlCol="0" anchor="t"/>
          <a:lstStyle/>
          <a:p>
            <a:pPr algn="l">
              <a:lnSpc>
                <a:spcPts val="1925"/>
              </a:lnSpc>
              <a:buNone/>
            </a:pPr>
            <a:r>
              <a:rPr lang="en-US" sz="1620" b="1" u="sng" kern="0" spc="32" dirty="0">
                <a:solidFill>
                  <a:srgbClr val="000000">
                    <a:alpha val="80000"/>
                  </a:srgbClr>
                </a:solidFill>
                <a:latin typeface="Source Sans Pro" pitchFamily="34" charset="0"/>
                <a:ea typeface="Source Sans Pro" pitchFamily="34" charset="-122"/>
                <a:cs typeface="Source Sans Pro" pitchFamily="34" charset="-120"/>
              </a:rPr>
              <a:t>Turn in Form Immediately</a:t>
            </a:r>
            <a:endParaRPr lang="en-US" dirty="0"/>
          </a:p>
        </p:txBody>
      </p:sp>
      <p:sp>
        <p:nvSpPr>
          <p:cNvPr id="18" name="Object 17"/>
          <p:cNvSpPr/>
          <p:nvPr/>
        </p:nvSpPr>
        <p:spPr>
          <a:xfrm>
            <a:off x="7237190" y="2062837"/>
            <a:ext cx="4242327" cy="904649"/>
          </a:xfrm>
          <a:prstGeom prst="rect">
            <a:avLst/>
          </a:prstGeom>
          <a:noFill/>
        </p:spPr>
        <p:txBody>
          <a:bodyPr wrap="square" lIns="0" tIns="0" rIns="0" bIns="0" rtlCol="0" anchor="t"/>
          <a:lstStyle/>
          <a:p>
            <a:pPr algn="l">
              <a:lnSpc>
                <a:spcPts val="1782"/>
              </a:lnSpc>
              <a:spcBef>
                <a:spcPts val="617"/>
              </a:spcBef>
              <a:buNone/>
            </a:pPr>
            <a:r>
              <a:rPr lang="en-US" sz="1350" b="1" kern="0" spc="27" dirty="0">
                <a:solidFill>
                  <a:srgbClr val="000000">
                    <a:alpha val="80000"/>
                  </a:srgbClr>
                </a:solidFill>
                <a:latin typeface="Source Sans Pro" pitchFamily="34" charset="0"/>
                <a:ea typeface="Source Sans Pro" pitchFamily="34" charset="-122"/>
                <a:cs typeface="Source Sans Pro" pitchFamily="34" charset="-120"/>
              </a:rPr>
              <a:t>Turn in your course selection form as soon as possible in rooms 401 and 402! If you do not turn in a form and there is nothing in Schoolinks, your counselor will add courses for you!​  </a:t>
            </a:r>
            <a:endParaRPr lang="en-US" dirty="0"/>
          </a:p>
        </p:txBody>
      </p:sp>
      <p:sp>
        <p:nvSpPr>
          <p:cNvPr id="19" name="Object 18"/>
          <p:cNvSpPr/>
          <p:nvPr/>
        </p:nvSpPr>
        <p:spPr>
          <a:xfrm>
            <a:off x="6332541" y="3394814"/>
            <a:ext cx="714196" cy="714196"/>
          </a:xfrm>
          <a:prstGeom prst="rect">
            <a:avLst/>
          </a:prstGeom>
          <a:solidFill>
            <a:srgbClr val="466AAD"/>
          </a:solidFill>
        </p:spPr>
        <p:txBody>
          <a:bodyPr/>
          <a:lstStyle/>
          <a:p>
            <a:endParaRPr lang="en-US"/>
          </a:p>
        </p:txBody>
      </p:sp>
      <p:pic>
        <p:nvPicPr>
          <p:cNvPr id="20" name="Object 19"/>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47355" y="3634739"/>
            <a:ext cx="295201" cy="247588"/>
          </a:xfrm>
          <a:prstGeom prst="rect">
            <a:avLst/>
          </a:prstGeom>
        </p:spPr>
      </p:pic>
      <p:sp>
        <p:nvSpPr>
          <p:cNvPr id="21" name="Object 20"/>
          <p:cNvSpPr/>
          <p:nvPr/>
        </p:nvSpPr>
        <p:spPr>
          <a:xfrm>
            <a:off x="7237190" y="3357616"/>
            <a:ext cx="4242327" cy="244166"/>
          </a:xfrm>
          <a:prstGeom prst="rect">
            <a:avLst/>
          </a:prstGeom>
          <a:noFill/>
        </p:spPr>
        <p:txBody>
          <a:bodyPr wrap="square" lIns="0" tIns="0" rIns="0" bIns="0" rtlCol="0" anchor="t"/>
          <a:lstStyle/>
          <a:p>
            <a:pPr algn="l">
              <a:lnSpc>
                <a:spcPts val="1925"/>
              </a:lnSpc>
              <a:buNone/>
            </a:pPr>
            <a:r>
              <a:rPr lang="en-US" sz="1620" b="1" u="sng" kern="0" spc="32" dirty="0">
                <a:solidFill>
                  <a:srgbClr val="000000">
                    <a:alpha val="80000"/>
                  </a:srgbClr>
                </a:solidFill>
                <a:latin typeface="Source Sans Pro" pitchFamily="34" charset="0"/>
                <a:ea typeface="Source Sans Pro" pitchFamily="34" charset="-122"/>
                <a:cs typeface="Source Sans Pro" pitchFamily="34" charset="-120"/>
              </a:rPr>
              <a:t>Be sure you have your Pathway course  </a:t>
            </a:r>
            <a:endParaRPr lang="en-US" dirty="0"/>
          </a:p>
        </p:txBody>
      </p:sp>
      <p:sp>
        <p:nvSpPr>
          <p:cNvPr id="22" name="Object 21"/>
          <p:cNvSpPr/>
          <p:nvPr/>
        </p:nvSpPr>
        <p:spPr>
          <a:xfrm>
            <a:off x="7237190" y="3681682"/>
            <a:ext cx="4242327" cy="452324"/>
          </a:xfrm>
          <a:prstGeom prst="rect">
            <a:avLst/>
          </a:prstGeom>
          <a:noFill/>
        </p:spPr>
        <p:txBody>
          <a:bodyPr wrap="square" lIns="0" tIns="0" rIns="0" bIns="0" rtlCol="0" anchor="t"/>
          <a:lstStyle/>
          <a:p>
            <a:pPr algn="l">
              <a:lnSpc>
                <a:spcPts val="1782"/>
              </a:lnSpc>
              <a:spcBef>
                <a:spcPts val="617"/>
              </a:spcBef>
              <a:buNone/>
            </a:pPr>
            <a:r>
              <a:rPr lang="en-US" sz="1350" b="1" kern="0" spc="27" dirty="0">
                <a:solidFill>
                  <a:srgbClr val="000000">
                    <a:alpha val="80000"/>
                  </a:srgbClr>
                </a:solidFill>
                <a:latin typeface="Source Sans Pro" pitchFamily="34" charset="0"/>
                <a:ea typeface="Source Sans Pro" pitchFamily="34" charset="-122"/>
                <a:cs typeface="Source Sans Pro" pitchFamily="34" charset="-120"/>
              </a:rPr>
              <a:t>we will be checking these and adding any missing courses.</a:t>
            </a:r>
            <a:r>
              <a:rPr lang="en-US" sz="1350" kern="0" spc="27" dirty="0">
                <a:solidFill>
                  <a:srgbClr val="000000">
                    <a:alpha val="80000"/>
                  </a:srgbClr>
                </a:solidFill>
                <a:latin typeface="Source Sans Pro" pitchFamily="34" charset="0"/>
                <a:ea typeface="Source Sans Pro" pitchFamily="34" charset="-122"/>
                <a:cs typeface="Source Sans Pro" pitchFamily="34" charset="-120"/>
              </a:rPr>
              <a:t>​  </a:t>
            </a:r>
            <a:endParaRPr lang="en-US" dirty="0"/>
          </a:p>
        </p:txBody>
      </p:sp>
      <p:sp>
        <p:nvSpPr>
          <p:cNvPr id="23" name="Object 22"/>
          <p:cNvSpPr/>
          <p:nvPr/>
        </p:nvSpPr>
        <p:spPr>
          <a:xfrm>
            <a:off x="6332541" y="4585141"/>
            <a:ext cx="714196" cy="714196"/>
          </a:xfrm>
          <a:prstGeom prst="rect">
            <a:avLst/>
          </a:prstGeom>
          <a:solidFill>
            <a:srgbClr val="466AAD"/>
          </a:solidFill>
        </p:spPr>
        <p:txBody>
          <a:bodyPr/>
          <a:lstStyle/>
          <a:p>
            <a:endParaRPr lang="en-US"/>
          </a:p>
        </p:txBody>
      </p:sp>
      <p:pic>
        <p:nvPicPr>
          <p:cNvPr id="24" name="Object 23"/>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555724" y="4839712"/>
            <a:ext cx="266633" cy="228543"/>
          </a:xfrm>
          <a:prstGeom prst="rect">
            <a:avLst/>
          </a:prstGeom>
        </p:spPr>
      </p:pic>
      <p:sp>
        <p:nvSpPr>
          <p:cNvPr id="25" name="Object 24"/>
          <p:cNvSpPr/>
          <p:nvPr/>
        </p:nvSpPr>
        <p:spPr>
          <a:xfrm>
            <a:off x="7237190" y="4547943"/>
            <a:ext cx="4242327" cy="244166"/>
          </a:xfrm>
          <a:prstGeom prst="rect">
            <a:avLst/>
          </a:prstGeom>
          <a:noFill/>
        </p:spPr>
        <p:txBody>
          <a:bodyPr wrap="square" lIns="0" tIns="0" rIns="0" bIns="0" rtlCol="0" anchor="t"/>
          <a:lstStyle/>
          <a:p>
            <a:pPr algn="l">
              <a:lnSpc>
                <a:spcPts val="1925"/>
              </a:lnSpc>
              <a:buNone/>
            </a:pPr>
            <a:r>
              <a:rPr lang="en-US" sz="1620" b="1" u="sng" kern="0" spc="32" dirty="0">
                <a:solidFill>
                  <a:srgbClr val="000000">
                    <a:alpha val="80000"/>
                  </a:srgbClr>
                </a:solidFill>
                <a:latin typeface="Source Sans Pro" pitchFamily="34" charset="0"/>
                <a:ea typeface="Source Sans Pro" pitchFamily="34" charset="-122"/>
                <a:cs typeface="Source Sans Pro" pitchFamily="34" charset="-120"/>
              </a:rPr>
              <a:t>Courses Selection Deadlines</a:t>
            </a:r>
            <a:endParaRPr lang="en-US" dirty="0"/>
          </a:p>
        </p:txBody>
      </p:sp>
      <p:sp>
        <p:nvSpPr>
          <p:cNvPr id="26" name="Object 25"/>
          <p:cNvSpPr/>
          <p:nvPr/>
        </p:nvSpPr>
        <p:spPr>
          <a:xfrm>
            <a:off x="7237190" y="4872010"/>
            <a:ext cx="4242327" cy="452324"/>
          </a:xfrm>
          <a:prstGeom prst="rect">
            <a:avLst/>
          </a:prstGeom>
          <a:noFill/>
        </p:spPr>
        <p:txBody>
          <a:bodyPr wrap="square" lIns="0" tIns="0" rIns="0" bIns="0" rtlCol="0" anchor="t"/>
          <a:lstStyle/>
          <a:p>
            <a:pPr>
              <a:lnSpc>
                <a:spcPts val="1782"/>
              </a:lnSpc>
              <a:spcBef>
                <a:spcPts val="617"/>
              </a:spcBef>
            </a:pPr>
            <a:r>
              <a:rPr lang="en-US" sz="1350" b="1" kern="0" spc="27" dirty="0">
                <a:latin typeface="Source Sans Pro" pitchFamily="34" charset="0"/>
                <a:ea typeface="Source Sans Pro" pitchFamily="34" charset="-122"/>
                <a:cs typeface="Source Sans Pro" pitchFamily="34" charset="-120"/>
              </a:rPr>
              <a:t>All courses must be added to Schoolinks no later than </a:t>
            </a:r>
            <a:r>
              <a:rPr lang="en-US" sz="1350" b="1" u="sng" kern="0" spc="27" dirty="0">
                <a:latin typeface="Source Sans Pro" pitchFamily="34" charset="0"/>
                <a:ea typeface="Source Sans Pro" pitchFamily="34" charset="-122"/>
                <a:cs typeface="Source Sans Pro" pitchFamily="34" charset="-120"/>
              </a:rPr>
              <a:t>February 13, 2026</a:t>
            </a:r>
            <a:r>
              <a:rPr lang="en-US" sz="1350" b="1" kern="0" spc="27" dirty="0">
                <a:latin typeface="Source Sans Pro" pitchFamily="34" charset="0"/>
                <a:ea typeface="Source Sans Pro" pitchFamily="34" charset="-122"/>
                <a:cs typeface="Source Sans Pro" pitchFamily="34" charset="-120"/>
              </a:rPr>
              <a:t>.​</a:t>
            </a:r>
            <a:r>
              <a:rPr lang="en-US" sz="1350" b="1" kern="0" spc="37" dirty="0">
                <a:latin typeface="Source Sans Pro" pitchFamily="34" charset="0"/>
                <a:ea typeface="Source Sans Pro" pitchFamily="34" charset="-122"/>
                <a:cs typeface="Source Sans Pro" pitchFamily="34" charset="-120"/>
              </a:rPr>
              <a:t>Course Verification Window is from </a:t>
            </a:r>
            <a:r>
              <a:rPr lang="en-US" sz="1350" b="1" u="sng" kern="0" spc="37" dirty="0">
                <a:latin typeface="Source Sans Pro" pitchFamily="34" charset="0"/>
                <a:ea typeface="Source Sans Pro" pitchFamily="34" charset="-122"/>
                <a:cs typeface="Source Sans Pro" pitchFamily="34" charset="-120"/>
              </a:rPr>
              <a:t>March 9-13.</a:t>
            </a:r>
          </a:p>
          <a:p>
            <a:pPr algn="l">
              <a:lnSpc>
                <a:spcPts val="1782"/>
              </a:lnSpc>
              <a:spcBef>
                <a:spcPts val="617"/>
              </a:spcBef>
              <a:buNone/>
            </a:pPr>
            <a:endParaRPr lang="en-US" dirty="0"/>
          </a:p>
        </p:txBody>
      </p:sp>
      <p:sp>
        <p:nvSpPr>
          <p:cNvPr id="27" name="Object 26"/>
          <p:cNvSpPr/>
          <p:nvPr/>
        </p:nvSpPr>
        <p:spPr>
          <a:xfrm>
            <a:off x="0" y="5913546"/>
            <a:ext cx="12188952" cy="942739"/>
          </a:xfrm>
          <a:prstGeom prst="rect">
            <a:avLst/>
          </a:prstGeom>
          <a:solidFill>
            <a:srgbClr val="466AAD"/>
          </a:solidFill>
        </p:spPr>
        <p:txBody>
          <a:bodyPr/>
          <a:lstStyle/>
          <a:p>
            <a:endParaRPr lang="en-US" dirty="0">
              <a:highlight>
                <a:srgbClr val="000080"/>
              </a:highlight>
            </a:endParaRPr>
          </a:p>
        </p:txBody>
      </p:sp>
      <p:sp>
        <p:nvSpPr>
          <p:cNvPr id="28" name="Object 27"/>
          <p:cNvSpPr/>
          <p:nvPr/>
        </p:nvSpPr>
        <p:spPr>
          <a:xfrm>
            <a:off x="2333994" y="6224073"/>
            <a:ext cx="7520964" cy="305319"/>
          </a:xfrm>
          <a:prstGeom prst="rect">
            <a:avLst/>
          </a:prstGeom>
          <a:noFill/>
        </p:spPr>
        <p:txBody>
          <a:bodyPr wrap="square" lIns="0" tIns="0" rIns="0" bIns="0" rtlCol="0" anchor="ctr"/>
          <a:lstStyle/>
          <a:p>
            <a:pPr algn="ctr">
              <a:lnSpc>
                <a:spcPts val="2406"/>
              </a:lnSpc>
              <a:buNone/>
            </a:pPr>
            <a:r>
              <a:rPr lang="en-US" sz="2025" u="sng" kern="0" spc="41" dirty="0">
                <a:solidFill>
                  <a:srgbClr val="000000"/>
                </a:solidFill>
                <a:latin typeface="Source Sans Pro" pitchFamily="34" charset="0"/>
                <a:ea typeface="Source Sans Pro" pitchFamily="34" charset="-122"/>
                <a:cs typeface="Source Sans Pro" pitchFamily="34" charset="-120"/>
              </a:rPr>
              <a:t>ABSOLUTLEY NO SCHEDULE CHANGES AFTER MARCH 13, 2026!​</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0"/>
            <a:ext cx="12188951" cy="1371257"/>
          </a:xfrm>
          <a:prstGeom prst="rect">
            <a:avLst/>
          </a:prstGeom>
          <a:solidFill>
            <a:srgbClr val="1D3557"/>
          </a:solidFill>
        </p:spPr>
        <p:txBody>
          <a:bodyPr/>
          <a:lstStyle/>
          <a:p>
            <a:endParaRPr lang="en-US"/>
          </a:p>
        </p:txBody>
      </p:sp>
      <p:sp>
        <p:nvSpPr>
          <p:cNvPr id="3" name="Object 2"/>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Graduation requirements</a:t>
            </a:r>
            <a:endParaRPr lang="en-US" dirty="0"/>
          </a:p>
        </p:txBody>
      </p:sp>
      <p:sp>
        <p:nvSpPr>
          <p:cNvPr id="4" name="Object 3"/>
          <p:cNvSpPr/>
          <p:nvPr/>
        </p:nvSpPr>
        <p:spPr>
          <a:xfrm>
            <a:off x="0" y="1371257"/>
            <a:ext cx="12188952" cy="5485028"/>
          </a:xfrm>
          <a:prstGeom prst="rect">
            <a:avLst/>
          </a:prstGeom>
          <a:solidFill>
            <a:srgbClr val="F3F7F1"/>
          </a:solidFill>
        </p:spPr>
        <p:txBody>
          <a:bodyPr/>
          <a:lstStyle/>
          <a:p>
            <a:endParaRPr lang="en-US"/>
          </a:p>
        </p:txBody>
      </p:sp>
      <p:pic>
        <p:nvPicPr>
          <p:cNvPr id="6" name="Picture 5" descr="A close-up of a math&#10;&#10;Description automatically generated">
            <a:extLst>
              <a:ext uri="{FF2B5EF4-FFF2-40B4-BE49-F238E27FC236}">
                <a16:creationId xmlns:a16="http://schemas.microsoft.com/office/drawing/2014/main" id="{1DBC3836-1CD4-F862-F4E5-C3EFF3367EB0}"/>
              </a:ext>
            </a:extLst>
          </p:cNvPr>
          <p:cNvPicPr>
            <a:picLocks noChangeAspect="1"/>
          </p:cNvPicPr>
          <p:nvPr/>
        </p:nvPicPr>
        <p:blipFill>
          <a:blip r:embed="rId3"/>
          <a:stretch>
            <a:fillRect/>
          </a:stretch>
        </p:blipFill>
        <p:spPr>
          <a:xfrm>
            <a:off x="0" y="1380778"/>
            <a:ext cx="12192000" cy="547722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476131" y="476131"/>
            <a:ext cx="5056511" cy="5904024"/>
          </a:xfrm>
          <a:prstGeom prst="rect">
            <a:avLst/>
          </a:prstGeom>
          <a:solidFill>
            <a:srgbClr val="466AAD"/>
          </a:solidFill>
        </p:spPr>
        <p:txBody>
          <a:bodyPr/>
          <a:lstStyle/>
          <a:p>
            <a:endParaRPr lang="en-US"/>
          </a:p>
        </p:txBody>
      </p:sp>
      <p:pic>
        <p:nvPicPr>
          <p:cNvPr id="3" name="Object 2" descr="hes6nUC1MVc"/>
          <p:cNvPicPr>
            <a:picLocks noChangeAspect="1"/>
          </p:cNvPicPr>
          <p:nvPr/>
        </p:nvPicPr>
        <p:blipFill>
          <a:blip r:embed="rId3"/>
          <a:srcRect l="21528" r="21528"/>
          <a:stretch/>
        </p:blipFill>
        <p:spPr>
          <a:xfrm>
            <a:off x="476131" y="476131"/>
            <a:ext cx="5056511" cy="5904024"/>
          </a:xfrm>
          <a:prstGeom prst="rect">
            <a:avLst/>
          </a:prstGeom>
        </p:spPr>
      </p:pic>
      <p:sp>
        <p:nvSpPr>
          <p:cNvPr id="4" name="Object 3"/>
          <p:cNvSpPr/>
          <p:nvPr/>
        </p:nvSpPr>
        <p:spPr>
          <a:xfrm>
            <a:off x="5723570" y="422417"/>
            <a:ext cx="6274453" cy="514519"/>
          </a:xfrm>
          <a:prstGeom prst="rect">
            <a:avLst/>
          </a:prstGeom>
          <a:noFill/>
        </p:spPr>
        <p:txBody>
          <a:bodyPr wrap="square" lIns="0" tIns="0" rIns="0" bIns="0" rtlCol="0" anchor="ctr"/>
          <a:lstStyle/>
          <a:p>
            <a:pPr algn="ctr">
              <a:lnSpc>
                <a:spcPts val="4052"/>
              </a:lnSpc>
              <a:buNone/>
            </a:pPr>
            <a:r>
              <a:rPr lang="en-US" sz="4453" b="1" kern="0" spc="44" dirty="0">
                <a:solidFill>
                  <a:srgbClr val="000000"/>
                </a:solidFill>
                <a:latin typeface="Bebas Neue" pitchFamily="34" charset="0"/>
                <a:ea typeface="Bebas Neue" pitchFamily="34" charset="-122"/>
                <a:cs typeface="Bebas Neue" pitchFamily="34" charset="-120"/>
              </a:rPr>
              <a:t>Class Rank Policy</a:t>
            </a:r>
            <a:endParaRPr lang="en-US" dirty="0"/>
          </a:p>
        </p:txBody>
      </p:sp>
      <p:sp>
        <p:nvSpPr>
          <p:cNvPr id="5" name="Object 4"/>
          <p:cNvSpPr/>
          <p:nvPr/>
        </p:nvSpPr>
        <p:spPr>
          <a:xfrm>
            <a:off x="6008772" y="1284363"/>
            <a:ext cx="6274453" cy="5147868"/>
          </a:xfrm>
          <a:prstGeom prst="rect">
            <a:avLst/>
          </a:prstGeom>
          <a:noFill/>
        </p:spPr>
        <p:txBody>
          <a:bodyPr wrap="square" lIns="0" tIns="0" rIns="0" bIns="0" rtlCol="0" anchor="ctr"/>
          <a:lstStyle/>
          <a:p>
            <a:pPr marL="242570" indent="-242570">
              <a:lnSpc>
                <a:spcPts val="2285"/>
              </a:lnSpc>
              <a:spcBef>
                <a:spcPts val="2682"/>
              </a:spcBef>
              <a:buSzPct val="100000"/>
              <a:buChar char="•"/>
            </a:pPr>
            <a:r>
              <a:rPr lang="en-US" sz="1900" kern="0" spc="38" dirty="0">
                <a:solidFill>
                  <a:srgbClr val="000000"/>
                </a:solidFill>
                <a:latin typeface="Source Sans Pro"/>
                <a:ea typeface="Source Sans Pro"/>
                <a:cs typeface="Source Sans Pro" pitchFamily="34" charset="-120"/>
              </a:rPr>
              <a:t>Class rank will be calculated for ALL students, but it will not be on the transcripts. A rank letter will be uploaded into your Skyward Portfolio, along with your transcript.​ It will also be available in </a:t>
            </a:r>
            <a:r>
              <a:rPr lang="en-US" sz="1900" kern="0" spc="38" dirty="0" err="1">
                <a:solidFill>
                  <a:srgbClr val="000000"/>
                </a:solidFill>
                <a:latin typeface="Source Sans Pro"/>
                <a:ea typeface="Source Sans Pro"/>
                <a:cs typeface="Source Sans Pro" pitchFamily="34" charset="-120"/>
              </a:rPr>
              <a:t>Schoolinks</a:t>
            </a:r>
            <a:r>
              <a:rPr lang="en-US" sz="1900" kern="0" spc="38" dirty="0">
                <a:solidFill>
                  <a:srgbClr val="000000"/>
                </a:solidFill>
                <a:latin typeface="Source Sans Pro"/>
                <a:ea typeface="Source Sans Pro"/>
                <a:cs typeface="Source Sans Pro" pitchFamily="34" charset="-120"/>
              </a:rPr>
              <a:t>.</a:t>
            </a:r>
            <a:endParaRPr lang="en-US" sz="1900" dirty="0">
              <a:latin typeface="Source Sans Pro"/>
              <a:ea typeface="Source Sans Pro"/>
            </a:endParaRPr>
          </a:p>
          <a:p>
            <a:pPr marL="242570" indent="-242570" algn="l">
              <a:lnSpc>
                <a:spcPts val="2285"/>
              </a:lnSpc>
              <a:spcBef>
                <a:spcPts val="1518"/>
              </a:spcBef>
              <a:buSzPct val="100000"/>
              <a:buChar char="•"/>
            </a:pPr>
            <a:r>
              <a:rPr lang="en-US" sz="1924" kern="0" spc="38" dirty="0">
                <a:solidFill>
                  <a:srgbClr val="000000"/>
                </a:solidFill>
                <a:latin typeface="Source Sans Pro" pitchFamily="34" charset="0"/>
                <a:ea typeface="Source Sans Pro" pitchFamily="34" charset="-122"/>
                <a:cs typeface="Source Sans Pro" pitchFamily="34" charset="-120"/>
              </a:rPr>
              <a:t>Senior year, students will choose to send their rank to colleges or not. The rank letter can be shared with colleges if students choose to share their rank.​  ​  </a:t>
            </a:r>
          </a:p>
          <a:p>
            <a:pPr marL="242570" indent="-242570" algn="l">
              <a:lnSpc>
                <a:spcPts val="2285"/>
              </a:lnSpc>
              <a:spcBef>
                <a:spcPts val="1798"/>
              </a:spcBef>
              <a:buSzPct val="100000"/>
              <a:buChar char="•"/>
            </a:pPr>
            <a:r>
              <a:rPr lang="en-US" sz="1924" kern="0" spc="38" dirty="0">
                <a:solidFill>
                  <a:srgbClr val="000000"/>
                </a:solidFill>
                <a:latin typeface="Source Sans Pro" pitchFamily="34" charset="0"/>
                <a:ea typeface="Source Sans Pro" pitchFamily="34" charset="-122"/>
                <a:cs typeface="Source Sans Pro" pitchFamily="34" charset="-120"/>
              </a:rPr>
              <a:t>GPA will continue to be calculated for all students and will be on the transcripts.​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0"/>
            <a:ext cx="12188952" cy="1371257"/>
          </a:xfrm>
          <a:prstGeom prst="rect">
            <a:avLst/>
          </a:prstGeom>
          <a:solidFill>
            <a:srgbClr val="1D3557"/>
          </a:solidFill>
        </p:spPr>
        <p:txBody>
          <a:bodyPr/>
          <a:lstStyle/>
          <a:p>
            <a:endParaRPr lang="en-US"/>
          </a:p>
        </p:txBody>
      </p:sp>
      <p:sp>
        <p:nvSpPr>
          <p:cNvPr id="3" name="Object 2"/>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What does it mean to be college ready?</a:t>
            </a:r>
            <a:endParaRPr lang="en-US" dirty="0"/>
          </a:p>
        </p:txBody>
      </p:sp>
      <p:pic>
        <p:nvPicPr>
          <p:cNvPr id="1026" name="Picture 2" descr="Image preview">
            <a:extLst>
              <a:ext uri="{FF2B5EF4-FFF2-40B4-BE49-F238E27FC236}">
                <a16:creationId xmlns:a16="http://schemas.microsoft.com/office/drawing/2014/main" id="{7FC6FCA0-AADC-28E9-339A-93733FD09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5795" y="1371257"/>
            <a:ext cx="7034542" cy="5486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458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8878"/>
            <a:ext cx="12188952" cy="1371257"/>
          </a:xfrm>
          <a:prstGeom prst="rect">
            <a:avLst/>
          </a:prstGeom>
          <a:solidFill>
            <a:srgbClr val="1D3557"/>
          </a:solidFill>
        </p:spPr>
        <p:txBody>
          <a:bodyPr/>
          <a:lstStyle/>
          <a:p>
            <a:endParaRPr lang="en-US"/>
          </a:p>
        </p:txBody>
      </p:sp>
      <p:sp>
        <p:nvSpPr>
          <p:cNvPr id="3" name="Object 2"/>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Should I take AAC, AP, or DC?</a:t>
            </a:r>
            <a:endParaRPr lang="en-US" dirty="0"/>
          </a:p>
        </p:txBody>
      </p:sp>
      <p:sp>
        <p:nvSpPr>
          <p:cNvPr id="4" name="Object 3"/>
          <p:cNvSpPr/>
          <p:nvPr/>
        </p:nvSpPr>
        <p:spPr>
          <a:xfrm>
            <a:off x="0" y="1371257"/>
            <a:ext cx="12188952" cy="5485028"/>
          </a:xfrm>
          <a:prstGeom prst="rect">
            <a:avLst/>
          </a:prstGeom>
          <a:solidFill>
            <a:srgbClr val="FFFFFF"/>
          </a:solidFill>
        </p:spPr>
        <p:txBody>
          <a:bodyPr/>
          <a:lstStyle/>
          <a:p>
            <a:endParaRPr lang="en-US"/>
          </a:p>
        </p:txBody>
      </p:sp>
      <p:pic>
        <p:nvPicPr>
          <p:cNvPr id="7" name="Picture 6" descr="A white cloud with black background&#10;&#10;Description automatically generated">
            <a:extLst>
              <a:ext uri="{FF2B5EF4-FFF2-40B4-BE49-F238E27FC236}">
                <a16:creationId xmlns:a16="http://schemas.microsoft.com/office/drawing/2014/main" id="{6D3A3FC6-0559-8F01-C59E-9454F2511DC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388426">
            <a:off x="9232250" y="57790"/>
            <a:ext cx="1407779" cy="1196612"/>
          </a:xfrm>
          <a:prstGeom prst="rect">
            <a:avLst/>
          </a:prstGeom>
        </p:spPr>
      </p:pic>
      <p:pic>
        <p:nvPicPr>
          <p:cNvPr id="5" name="Picture 4">
            <a:extLst>
              <a:ext uri="{FF2B5EF4-FFF2-40B4-BE49-F238E27FC236}">
                <a16:creationId xmlns:a16="http://schemas.microsoft.com/office/drawing/2014/main" id="{24998E4F-0726-6042-63B5-A6287A036BEC}"/>
              </a:ext>
            </a:extLst>
          </p:cNvPr>
          <p:cNvPicPr>
            <a:picLocks noChangeAspect="1"/>
          </p:cNvPicPr>
          <p:nvPr/>
        </p:nvPicPr>
        <p:blipFill>
          <a:blip r:embed="rId5"/>
          <a:stretch>
            <a:fillRect/>
          </a:stretch>
        </p:blipFill>
        <p:spPr>
          <a:xfrm>
            <a:off x="0" y="1247176"/>
            <a:ext cx="12192000" cy="560910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12">
    <p:bg>
      <p:bgPr>
        <a:solidFill>
          <a:srgbClr val="F3F7F1"/>
        </a:solidFill>
        <a:effectLst/>
      </p:bgPr>
    </p:bg>
    <p:spTree>
      <p:nvGrpSpPr>
        <p:cNvPr id="1" name=""/>
        <p:cNvGrpSpPr/>
        <p:nvPr/>
      </p:nvGrpSpPr>
      <p:grpSpPr>
        <a:xfrm>
          <a:off x="0" y="0"/>
          <a:ext cx="0" cy="0"/>
          <a:chOff x="0" y="0"/>
          <a:chExt cx="0" cy="0"/>
        </a:xfrm>
      </p:grpSpPr>
      <p:sp>
        <p:nvSpPr>
          <p:cNvPr id="2" name="Object 1"/>
          <p:cNvSpPr/>
          <p:nvPr/>
        </p:nvSpPr>
        <p:spPr>
          <a:xfrm>
            <a:off x="0" y="431684"/>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000000">
                    <a:alpha val="80000"/>
                  </a:srgbClr>
                </a:solidFill>
                <a:latin typeface="Bebas Neue" pitchFamily="34" charset="0"/>
                <a:ea typeface="Bebas Neue" pitchFamily="34" charset="-122"/>
                <a:cs typeface="Bebas Neue" pitchFamily="34" charset="-120"/>
              </a:rPr>
              <a:t>Need to Knows!</a:t>
            </a:r>
            <a:endParaRPr lang="en-US" dirty="0"/>
          </a:p>
        </p:txBody>
      </p:sp>
      <p:pic>
        <p:nvPicPr>
          <p:cNvPr id="3" name="Object 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2711" y="1942614"/>
            <a:ext cx="3323394" cy="971307"/>
          </a:xfrm>
          <a:prstGeom prst="rect">
            <a:avLst/>
          </a:prstGeom>
        </p:spPr>
      </p:pic>
      <p:pic>
        <p:nvPicPr>
          <p:cNvPr id="4" name="Object 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412395"/>
            <a:ext cx="1142714" cy="1409348"/>
          </a:xfrm>
          <a:prstGeom prst="rect">
            <a:avLst/>
          </a:prstGeom>
        </p:spPr>
      </p:pic>
      <p:sp>
        <p:nvSpPr>
          <p:cNvPr id="5" name="Object 4"/>
          <p:cNvSpPr/>
          <p:nvPr/>
        </p:nvSpPr>
        <p:spPr>
          <a:xfrm>
            <a:off x="1333167" y="2111789"/>
            <a:ext cx="2597770" cy="618970"/>
          </a:xfrm>
          <a:prstGeom prst="rect">
            <a:avLst/>
          </a:prstGeom>
          <a:noFill/>
        </p:spPr>
        <p:txBody>
          <a:bodyPr wrap="square" lIns="0" tIns="0" rIns="0" bIns="0" rtlCol="0" anchor="ctr"/>
          <a:lstStyle/>
          <a:p>
            <a:pPr algn="l">
              <a:lnSpc>
                <a:spcPts val="2438"/>
              </a:lnSpc>
              <a:buNone/>
            </a:pPr>
            <a:r>
              <a:rPr lang="en-US" sz="2052" kern="0" spc="41" dirty="0">
                <a:solidFill>
                  <a:srgbClr val="FFFFFF">
                    <a:alpha val="90000"/>
                  </a:srgbClr>
                </a:solidFill>
                <a:latin typeface="Source Sans Pro" pitchFamily="34" charset="0"/>
                <a:ea typeface="Source Sans Pro" pitchFamily="34" charset="-122"/>
                <a:cs typeface="Source Sans Pro" pitchFamily="34" charset="-120"/>
              </a:rPr>
              <a:t>Level Down Approval</a:t>
            </a:r>
            <a:endParaRPr lang="en-US" dirty="0"/>
          </a:p>
        </p:txBody>
      </p:sp>
      <p:pic>
        <p:nvPicPr>
          <p:cNvPr id="6" name="Object 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2711" y="3004386"/>
            <a:ext cx="3323394" cy="971307"/>
          </a:xfrm>
          <a:prstGeom prst="rect">
            <a:avLst/>
          </a:prstGeom>
        </p:spPr>
      </p:pic>
      <p:pic>
        <p:nvPicPr>
          <p:cNvPr id="7" name="Object 6"/>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809458"/>
            <a:ext cx="1142714" cy="1066533"/>
          </a:xfrm>
          <a:prstGeom prst="rect">
            <a:avLst/>
          </a:prstGeom>
        </p:spPr>
      </p:pic>
      <p:sp>
        <p:nvSpPr>
          <p:cNvPr id="8" name="Object 7"/>
          <p:cNvSpPr/>
          <p:nvPr/>
        </p:nvSpPr>
        <p:spPr>
          <a:xfrm>
            <a:off x="1333167" y="3173561"/>
            <a:ext cx="2597770" cy="618970"/>
          </a:xfrm>
          <a:prstGeom prst="rect">
            <a:avLst/>
          </a:prstGeom>
          <a:noFill/>
        </p:spPr>
        <p:txBody>
          <a:bodyPr wrap="square" lIns="0" tIns="0" rIns="0" bIns="0" rtlCol="0" anchor="ctr"/>
          <a:lstStyle/>
          <a:p>
            <a:pPr algn="l">
              <a:lnSpc>
                <a:spcPts val="2438"/>
              </a:lnSpc>
              <a:buNone/>
            </a:pPr>
            <a:r>
              <a:rPr lang="en-US" sz="2052" kern="0" spc="41" dirty="0">
                <a:solidFill>
                  <a:srgbClr val="FFFFFF">
                    <a:alpha val="90000"/>
                  </a:srgbClr>
                </a:solidFill>
                <a:latin typeface="Source Sans Pro" pitchFamily="34" charset="0"/>
                <a:ea typeface="Source Sans Pro" pitchFamily="34" charset="-122"/>
                <a:cs typeface="Source Sans Pro" pitchFamily="34" charset="-120"/>
              </a:rPr>
              <a:t>Minimum Grade for Level Down</a:t>
            </a:r>
            <a:endParaRPr lang="en-US" dirty="0"/>
          </a:p>
        </p:txBody>
      </p:sp>
      <p:pic>
        <p:nvPicPr>
          <p:cNvPr id="9" name="Object 8"/>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2711" y="4066158"/>
            <a:ext cx="3323394" cy="971307"/>
          </a:xfrm>
          <a:prstGeom prst="rect">
            <a:avLst/>
          </a:prstGeom>
        </p:spPr>
      </p:pic>
      <p:pic>
        <p:nvPicPr>
          <p:cNvPr id="10" name="Object 9"/>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4161384"/>
            <a:ext cx="1142714" cy="1066533"/>
          </a:xfrm>
          <a:prstGeom prst="rect">
            <a:avLst/>
          </a:prstGeom>
        </p:spPr>
      </p:pic>
      <p:sp>
        <p:nvSpPr>
          <p:cNvPr id="11" name="Object 10"/>
          <p:cNvSpPr/>
          <p:nvPr/>
        </p:nvSpPr>
        <p:spPr>
          <a:xfrm>
            <a:off x="1333167" y="4387695"/>
            <a:ext cx="2597770" cy="309485"/>
          </a:xfrm>
          <a:prstGeom prst="rect">
            <a:avLst/>
          </a:prstGeom>
          <a:noFill/>
        </p:spPr>
        <p:txBody>
          <a:bodyPr wrap="square" lIns="0" tIns="0" rIns="0" bIns="0" rtlCol="0" anchor="ctr"/>
          <a:lstStyle/>
          <a:p>
            <a:pPr algn="l">
              <a:lnSpc>
                <a:spcPts val="2438"/>
              </a:lnSpc>
              <a:buNone/>
            </a:pPr>
            <a:r>
              <a:rPr lang="en-US" sz="2052" kern="0" spc="41" dirty="0">
                <a:solidFill>
                  <a:srgbClr val="FFFFFF">
                    <a:alpha val="90000"/>
                  </a:srgbClr>
                </a:solidFill>
                <a:latin typeface="Source Sans Pro" pitchFamily="34" charset="0"/>
                <a:ea typeface="Source Sans Pro" pitchFamily="34" charset="-122"/>
                <a:cs typeface="Source Sans Pro" pitchFamily="34" charset="-120"/>
              </a:rPr>
              <a:t>Level Up Approval</a:t>
            </a:r>
            <a:endParaRPr lang="en-US" dirty="0"/>
          </a:p>
        </p:txBody>
      </p:sp>
      <p:pic>
        <p:nvPicPr>
          <p:cNvPr id="12" name="Object 1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2711" y="5127930"/>
            <a:ext cx="3323394" cy="971307"/>
          </a:xfrm>
          <a:prstGeom prst="rect">
            <a:avLst/>
          </a:prstGeom>
        </p:spPr>
      </p:pic>
      <p:pic>
        <p:nvPicPr>
          <p:cNvPr id="13" name="Object 12"/>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5223156"/>
            <a:ext cx="1142714" cy="1409348"/>
          </a:xfrm>
          <a:prstGeom prst="rect">
            <a:avLst/>
          </a:prstGeom>
        </p:spPr>
      </p:pic>
      <p:sp>
        <p:nvSpPr>
          <p:cNvPr id="14" name="Object 13"/>
          <p:cNvSpPr/>
          <p:nvPr/>
        </p:nvSpPr>
        <p:spPr>
          <a:xfrm>
            <a:off x="1333167" y="5297105"/>
            <a:ext cx="2597770" cy="618970"/>
          </a:xfrm>
          <a:prstGeom prst="rect">
            <a:avLst/>
          </a:prstGeom>
          <a:noFill/>
        </p:spPr>
        <p:txBody>
          <a:bodyPr wrap="square" lIns="0" tIns="0" rIns="0" bIns="0" rtlCol="0" anchor="ctr"/>
          <a:lstStyle/>
          <a:p>
            <a:pPr algn="l">
              <a:lnSpc>
                <a:spcPts val="2438"/>
              </a:lnSpc>
              <a:buNone/>
            </a:pPr>
            <a:r>
              <a:rPr lang="en-US" sz="2052" kern="0" spc="41" dirty="0">
                <a:solidFill>
                  <a:srgbClr val="FFFFFF">
                    <a:alpha val="90000"/>
                  </a:srgbClr>
                </a:solidFill>
                <a:latin typeface="Source Sans Pro" pitchFamily="34" charset="0"/>
                <a:ea typeface="Source Sans Pro" pitchFamily="34" charset="-122"/>
                <a:cs typeface="Source Sans Pro" pitchFamily="34" charset="-120"/>
              </a:rPr>
              <a:t>Courses with No Level Changes</a:t>
            </a:r>
            <a:endParaRPr lang="en-US" dirty="0"/>
          </a:p>
        </p:txBody>
      </p:sp>
      <p:sp>
        <p:nvSpPr>
          <p:cNvPr id="15" name="TextBox 14">
            <a:extLst>
              <a:ext uri="{FF2B5EF4-FFF2-40B4-BE49-F238E27FC236}">
                <a16:creationId xmlns:a16="http://schemas.microsoft.com/office/drawing/2014/main" id="{104B646E-ECD1-773D-D50D-AC29C6A6B7F1}"/>
              </a:ext>
            </a:extLst>
          </p:cNvPr>
          <p:cNvSpPr txBox="1"/>
          <p:nvPr/>
        </p:nvSpPr>
        <p:spPr>
          <a:xfrm>
            <a:off x="5131293" y="2243601"/>
            <a:ext cx="5991320" cy="369332"/>
          </a:xfrm>
          <a:prstGeom prst="rect">
            <a:avLst/>
          </a:prstGeom>
          <a:noFill/>
        </p:spPr>
        <p:txBody>
          <a:bodyPr wrap="none" rtlCol="0">
            <a:spAutoFit/>
          </a:bodyPr>
          <a:lstStyle/>
          <a:p>
            <a:r>
              <a:rPr lang="en-US" b="0" i="0" u="none" strike="noStrike" dirty="0">
                <a:solidFill>
                  <a:srgbClr val="000000"/>
                </a:solidFill>
                <a:effectLst/>
                <a:latin typeface="Calibri" panose="020F0502020204030204" pitchFamily="34" charset="0"/>
              </a:rPr>
              <a:t>Level downs will not be approved until the 4th week of school</a:t>
            </a:r>
          </a:p>
        </p:txBody>
      </p:sp>
      <p:sp>
        <p:nvSpPr>
          <p:cNvPr id="17" name="TextBox 16">
            <a:extLst>
              <a:ext uri="{FF2B5EF4-FFF2-40B4-BE49-F238E27FC236}">
                <a16:creationId xmlns:a16="http://schemas.microsoft.com/office/drawing/2014/main" id="{A35F97E6-0CEA-AF28-B955-DC4AF306EA1C}"/>
              </a:ext>
            </a:extLst>
          </p:cNvPr>
          <p:cNvSpPr txBox="1"/>
          <p:nvPr/>
        </p:nvSpPr>
        <p:spPr>
          <a:xfrm>
            <a:off x="5131293" y="3246553"/>
            <a:ext cx="6094520" cy="369332"/>
          </a:xfrm>
          <a:prstGeom prst="rect">
            <a:avLst/>
          </a:prstGeom>
          <a:noFill/>
        </p:spPr>
        <p:txBody>
          <a:bodyPr wrap="square">
            <a:spAutoFit/>
          </a:bodyPr>
          <a:lstStyle/>
          <a:p>
            <a:r>
              <a:rPr lang="en-US" dirty="0">
                <a:solidFill>
                  <a:srgbClr val="000000"/>
                </a:solidFill>
                <a:latin typeface="Calibri" panose="020F0502020204030204" pitchFamily="34" charset="0"/>
              </a:rPr>
              <a:t>S</a:t>
            </a:r>
            <a:r>
              <a:rPr lang="en-US" sz="1800" b="0" i="0" u="none" strike="noStrike" dirty="0">
                <a:solidFill>
                  <a:srgbClr val="000000"/>
                </a:solidFill>
                <a:effectLst/>
                <a:latin typeface="Calibri" panose="020F0502020204030204" pitchFamily="34" charset="0"/>
              </a:rPr>
              <a:t>tudents must have a grade below 75.</a:t>
            </a:r>
            <a:r>
              <a:rPr lang="en-US" sz="1800" b="0" i="0" dirty="0">
                <a:solidFill>
                  <a:srgbClr val="000000"/>
                </a:solidFill>
                <a:effectLst/>
                <a:latin typeface="Calibri" panose="020F0502020204030204" pitchFamily="34" charset="0"/>
              </a:rPr>
              <a:t>​</a:t>
            </a:r>
            <a:endParaRPr lang="en-US" dirty="0"/>
          </a:p>
        </p:txBody>
      </p:sp>
      <p:sp>
        <p:nvSpPr>
          <p:cNvPr id="19" name="TextBox 18">
            <a:extLst>
              <a:ext uri="{FF2B5EF4-FFF2-40B4-BE49-F238E27FC236}">
                <a16:creationId xmlns:a16="http://schemas.microsoft.com/office/drawing/2014/main" id="{3F1885D4-EFB8-C2F1-B690-BAC3B14AE8EC}"/>
              </a:ext>
            </a:extLst>
          </p:cNvPr>
          <p:cNvSpPr txBox="1"/>
          <p:nvPr/>
        </p:nvSpPr>
        <p:spPr>
          <a:xfrm>
            <a:off x="5131293" y="4367145"/>
            <a:ext cx="6094520" cy="369332"/>
          </a:xfrm>
          <a:prstGeom prst="rect">
            <a:avLst/>
          </a:prstGeom>
          <a:noFill/>
        </p:spPr>
        <p:txBody>
          <a:bodyPr wrap="square">
            <a:spAutoFit/>
          </a:bodyPr>
          <a:lstStyle/>
          <a:p>
            <a:pPr algn="l" rtl="0" fontAlgn="base"/>
            <a:r>
              <a:rPr lang="en-US" sz="1800" b="0" i="0" u="none" strike="noStrike" dirty="0">
                <a:solidFill>
                  <a:srgbClr val="000000"/>
                </a:solidFill>
                <a:effectLst/>
                <a:latin typeface="Calibri" panose="020F0502020204030204" pitchFamily="34" charset="0"/>
              </a:rPr>
              <a:t>Level ups – must be done immediately!</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p:txBody>
      </p:sp>
      <p:sp>
        <p:nvSpPr>
          <p:cNvPr id="21" name="TextBox 20">
            <a:extLst>
              <a:ext uri="{FF2B5EF4-FFF2-40B4-BE49-F238E27FC236}">
                <a16:creationId xmlns:a16="http://schemas.microsoft.com/office/drawing/2014/main" id="{F4619BE3-FF0B-73FB-3FA0-D5726653ED20}"/>
              </a:ext>
            </a:extLst>
          </p:cNvPr>
          <p:cNvSpPr txBox="1"/>
          <p:nvPr/>
        </p:nvSpPr>
        <p:spPr>
          <a:xfrm>
            <a:off x="5131293" y="5127930"/>
            <a:ext cx="7057659" cy="1969770"/>
          </a:xfrm>
          <a:prstGeom prst="rect">
            <a:avLst/>
          </a:prstGeom>
          <a:noFill/>
        </p:spPr>
        <p:txBody>
          <a:bodyPr wrap="square">
            <a:spAutoFit/>
          </a:bodyPr>
          <a:lstStyle/>
          <a:p>
            <a:pPr algn="l" rtl="0" fontAlgn="base"/>
            <a:r>
              <a:rPr lang="en-US" sz="1700" b="0" i="0" u="none" strike="noStrike" dirty="0">
                <a:solidFill>
                  <a:srgbClr val="000000"/>
                </a:solidFill>
                <a:effectLst/>
                <a:latin typeface="Calibri" panose="020F0502020204030204" pitchFamily="34" charset="0"/>
              </a:rPr>
              <a:t>AB Calculus</a:t>
            </a:r>
            <a:r>
              <a:rPr lang="en-US" sz="1700" b="0" i="0" dirty="0">
                <a:solidFill>
                  <a:srgbClr val="000000"/>
                </a:solidFill>
                <a:effectLst/>
                <a:latin typeface="Calibri" panose="020F0502020204030204" pitchFamily="34" charset="0"/>
              </a:rPr>
              <a:t>​</a:t>
            </a:r>
            <a:r>
              <a:rPr lang="en-US" sz="1700" dirty="0">
                <a:solidFill>
                  <a:srgbClr val="000000"/>
                </a:solidFill>
                <a:latin typeface="Arial" panose="020B0604020202020204" pitchFamily="34" charset="0"/>
              </a:rPr>
              <a:t> - </a:t>
            </a:r>
            <a:r>
              <a:rPr lang="en-US" sz="1700" b="0" i="0" u="none" strike="noStrike" dirty="0">
                <a:solidFill>
                  <a:srgbClr val="000000"/>
                </a:solidFill>
                <a:effectLst/>
                <a:latin typeface="Calibri" panose="020F0502020204030204" pitchFamily="34" charset="0"/>
              </a:rPr>
              <a:t>BC Calculus (</a:t>
            </a:r>
            <a:r>
              <a:rPr lang="en-US" sz="1700" dirty="0">
                <a:solidFill>
                  <a:srgbClr val="000000"/>
                </a:solidFill>
                <a:latin typeface="Calibri" panose="020F0502020204030204" pitchFamily="34" charset="0"/>
              </a:rPr>
              <a:t>cannot level down after S1 to AB</a:t>
            </a:r>
            <a:r>
              <a:rPr lang="en-US" sz="1700" b="0" i="0" u="none" strike="noStrike" dirty="0">
                <a:solidFill>
                  <a:srgbClr val="000000"/>
                </a:solidFill>
                <a:effectLst/>
                <a:latin typeface="Calibri" panose="020F0502020204030204" pitchFamily="34" charset="0"/>
              </a:rPr>
              <a:t>) -</a:t>
            </a:r>
            <a:r>
              <a:rPr lang="en-US" sz="1700" b="0" i="0" dirty="0">
                <a:solidFill>
                  <a:srgbClr val="000000"/>
                </a:solidFill>
                <a:effectLst/>
                <a:latin typeface="Calibri" panose="020F0502020204030204" pitchFamily="34" charset="0"/>
              </a:rPr>
              <a:t>​ Multivariable Calculus -</a:t>
            </a:r>
            <a:r>
              <a:rPr lang="en-US" sz="1700" dirty="0">
                <a:solidFill>
                  <a:srgbClr val="000000"/>
                </a:solidFill>
                <a:latin typeface="Arial" panose="020B0604020202020204" pitchFamily="34" charset="0"/>
              </a:rPr>
              <a:t> </a:t>
            </a:r>
            <a:r>
              <a:rPr lang="en-US" sz="1700" b="0" i="0" u="none" strike="noStrike" dirty="0">
                <a:solidFill>
                  <a:srgbClr val="000000"/>
                </a:solidFill>
                <a:effectLst/>
                <a:latin typeface="Calibri" panose="020F0502020204030204" pitchFamily="34" charset="0"/>
              </a:rPr>
              <a:t>AP Biology</a:t>
            </a:r>
            <a:r>
              <a:rPr lang="en-US" sz="1700" dirty="0">
                <a:solidFill>
                  <a:srgbClr val="000000"/>
                </a:solidFill>
                <a:latin typeface="Calibri" panose="020F0502020204030204" pitchFamily="34" charset="0"/>
              </a:rPr>
              <a:t> –</a:t>
            </a:r>
            <a:r>
              <a:rPr lang="en-US" sz="1700" b="0" i="0" u="none" strike="noStrike" dirty="0">
                <a:solidFill>
                  <a:srgbClr val="000000"/>
                </a:solidFill>
                <a:effectLst/>
                <a:latin typeface="Calibri" panose="020F0502020204030204" pitchFamily="34" charset="0"/>
              </a:rPr>
              <a:t> AP Chemistry</a:t>
            </a:r>
            <a:r>
              <a:rPr lang="en-US" sz="1700" b="0" i="0" dirty="0">
                <a:solidFill>
                  <a:srgbClr val="000000"/>
                </a:solidFill>
                <a:effectLst/>
                <a:latin typeface="Calibri" panose="020F0502020204030204" pitchFamily="34" charset="0"/>
              </a:rPr>
              <a:t>​ -</a:t>
            </a:r>
            <a:r>
              <a:rPr lang="en-US" sz="1700" dirty="0">
                <a:solidFill>
                  <a:srgbClr val="000000"/>
                </a:solidFill>
                <a:latin typeface="Arial" panose="020B0604020202020204" pitchFamily="34" charset="0"/>
              </a:rPr>
              <a:t> </a:t>
            </a:r>
            <a:r>
              <a:rPr lang="en-US" sz="1700" b="0" i="0" u="none" strike="noStrike" dirty="0">
                <a:solidFill>
                  <a:srgbClr val="000000"/>
                </a:solidFill>
                <a:effectLst/>
                <a:latin typeface="Calibri" panose="020F0502020204030204" pitchFamily="34" charset="0"/>
              </a:rPr>
              <a:t>Physics C</a:t>
            </a:r>
            <a:r>
              <a:rPr lang="en-US" sz="1700" b="0" i="0" dirty="0">
                <a:solidFill>
                  <a:srgbClr val="000000"/>
                </a:solidFill>
                <a:effectLst/>
                <a:latin typeface="Calibri" panose="020F0502020204030204" pitchFamily="34" charset="0"/>
              </a:rPr>
              <a:t>​</a:t>
            </a:r>
            <a:r>
              <a:rPr lang="en-US" sz="1700" dirty="0">
                <a:solidFill>
                  <a:srgbClr val="000000"/>
                </a:solidFill>
                <a:latin typeface="Arial" panose="020B0604020202020204" pitchFamily="34" charset="0"/>
              </a:rPr>
              <a:t> - </a:t>
            </a:r>
            <a:r>
              <a:rPr lang="en-US" sz="1700" b="0" i="0" u="none" strike="noStrike" dirty="0">
                <a:solidFill>
                  <a:srgbClr val="000000"/>
                </a:solidFill>
                <a:effectLst/>
                <a:latin typeface="Calibri" panose="020F0502020204030204" pitchFamily="34" charset="0"/>
              </a:rPr>
              <a:t>Physics 2</a:t>
            </a:r>
            <a:r>
              <a:rPr lang="en-US" sz="1700" b="0" i="0" dirty="0">
                <a:solidFill>
                  <a:srgbClr val="000000"/>
                </a:solidFill>
                <a:effectLst/>
                <a:latin typeface="Calibri" panose="020F0502020204030204" pitchFamily="34" charset="0"/>
              </a:rPr>
              <a:t>​ -</a:t>
            </a:r>
            <a:r>
              <a:rPr lang="en-US" sz="1700" dirty="0">
                <a:solidFill>
                  <a:srgbClr val="000000"/>
                </a:solidFill>
                <a:latin typeface="Arial" panose="020B0604020202020204" pitchFamily="34" charset="0"/>
              </a:rPr>
              <a:t> </a:t>
            </a:r>
            <a:r>
              <a:rPr lang="en-US" sz="1700" b="0" i="0" u="none" strike="noStrike" dirty="0">
                <a:solidFill>
                  <a:srgbClr val="000000"/>
                </a:solidFill>
                <a:effectLst/>
                <a:latin typeface="Calibri" panose="020F0502020204030204" pitchFamily="34" charset="0"/>
              </a:rPr>
              <a:t>Levels 3, 4 and 5 of Foreign Language</a:t>
            </a:r>
            <a:r>
              <a:rPr lang="en-US" sz="1700" b="0" i="0" dirty="0">
                <a:solidFill>
                  <a:srgbClr val="000000"/>
                </a:solidFill>
                <a:effectLst/>
                <a:latin typeface="Calibri" panose="020F0502020204030204" pitchFamily="34" charset="0"/>
              </a:rPr>
              <a:t>​</a:t>
            </a:r>
            <a:r>
              <a:rPr lang="en-US" sz="1700" dirty="0">
                <a:solidFill>
                  <a:srgbClr val="000000"/>
                </a:solidFill>
                <a:latin typeface="Arial" panose="020B0604020202020204" pitchFamily="34" charset="0"/>
              </a:rPr>
              <a:t> - </a:t>
            </a:r>
            <a:r>
              <a:rPr lang="en-US" sz="1700" b="0" i="0" u="none" strike="noStrike" dirty="0">
                <a:solidFill>
                  <a:srgbClr val="000000"/>
                </a:solidFill>
                <a:effectLst/>
                <a:latin typeface="Calibri" panose="020F0502020204030204" pitchFamily="34" charset="0"/>
              </a:rPr>
              <a:t>Computer Science courses</a:t>
            </a:r>
            <a:r>
              <a:rPr lang="en-US" sz="1700" b="0" i="0" dirty="0">
                <a:solidFill>
                  <a:srgbClr val="000000"/>
                </a:solidFill>
                <a:effectLst/>
                <a:latin typeface="Calibri" panose="020F0502020204030204" pitchFamily="34" charset="0"/>
              </a:rPr>
              <a:t>​ -</a:t>
            </a:r>
            <a:r>
              <a:rPr lang="en-US" sz="1700" dirty="0">
                <a:solidFill>
                  <a:srgbClr val="000000"/>
                </a:solidFill>
                <a:latin typeface="Arial" panose="020B0604020202020204" pitchFamily="34" charset="0"/>
              </a:rPr>
              <a:t> </a:t>
            </a:r>
            <a:r>
              <a:rPr lang="en-US" sz="1700" b="0" i="0" u="none" strike="noStrike" dirty="0">
                <a:solidFill>
                  <a:srgbClr val="000000"/>
                </a:solidFill>
                <a:effectLst/>
                <a:latin typeface="Calibri" panose="020F0502020204030204" pitchFamily="34" charset="0"/>
              </a:rPr>
              <a:t>AP Seminar and AP Research -</a:t>
            </a:r>
            <a:r>
              <a:rPr lang="en-US" sz="1700" b="0" i="0" dirty="0">
                <a:solidFill>
                  <a:srgbClr val="000000"/>
                </a:solidFill>
                <a:effectLst/>
                <a:latin typeface="Calibri" panose="020F0502020204030204" pitchFamily="34" charset="0"/>
              </a:rPr>
              <a:t>​</a:t>
            </a:r>
            <a:r>
              <a:rPr lang="en-US" sz="1700" dirty="0">
                <a:solidFill>
                  <a:srgbClr val="000000"/>
                </a:solidFill>
                <a:latin typeface="Arial" panose="020B0604020202020204" pitchFamily="34" charset="0"/>
              </a:rPr>
              <a:t> &amp; - </a:t>
            </a:r>
            <a:r>
              <a:rPr lang="en-US" sz="1700" b="0" i="0" u="none" strike="noStrike" dirty="0">
                <a:solidFill>
                  <a:srgbClr val="000000"/>
                </a:solidFill>
                <a:effectLst/>
                <a:latin typeface="Calibri" panose="020F0502020204030204" pitchFamily="34" charset="0"/>
              </a:rPr>
              <a:t>Decathlon (called </a:t>
            </a:r>
            <a:r>
              <a:rPr lang="en-US" sz="1700" dirty="0">
                <a:solidFill>
                  <a:srgbClr val="000000"/>
                </a:solidFill>
                <a:latin typeface="Calibri" panose="020F0502020204030204" pitchFamily="34" charset="0"/>
              </a:rPr>
              <a:t>Multidisciplinary</a:t>
            </a:r>
            <a:r>
              <a:rPr lang="en-US" sz="1700" b="0" i="0" u="none" strike="noStrike" dirty="0">
                <a:solidFill>
                  <a:srgbClr val="000000"/>
                </a:solidFill>
                <a:effectLst/>
                <a:latin typeface="Calibri" panose="020F0502020204030204" pitchFamily="34" charset="0"/>
              </a:rPr>
              <a:t> Studies</a:t>
            </a:r>
            <a:r>
              <a:rPr lang="en-US" sz="1700" u="none" strike="noStrike" dirty="0">
                <a:solidFill>
                  <a:srgbClr val="000000"/>
                </a:solidFill>
                <a:latin typeface="Calibri" panose="020F0502020204030204" pitchFamily="34" charset="0"/>
              </a:rPr>
              <a:t>) </a:t>
            </a:r>
            <a:endParaRPr lang="en-US" u="none" strike="noStrike" dirty="0">
              <a:solidFill>
                <a:srgbClr val="000000"/>
              </a:solidFill>
              <a:latin typeface="Calibri" panose="020F0502020204030204" pitchFamily="34" charset="0"/>
            </a:endParaRPr>
          </a:p>
          <a:p>
            <a:pPr algn="l" rtl="0" fontAlgn="base"/>
            <a:endParaRPr lang="en-US" sz="1800" dirty="0">
              <a:solidFill>
                <a:srgbClr val="000000"/>
              </a:solidFill>
              <a:latin typeface="Arial" panose="020B0604020202020204" pitchFamily="34" charset="0"/>
            </a:endParaRPr>
          </a:p>
          <a:p>
            <a:pPr fontAlgn="base"/>
            <a:r>
              <a:rPr lang="en-US" sz="1800" b="0" i="0" dirty="0">
                <a:solidFill>
                  <a:srgbClr val="000000"/>
                </a:solidFill>
                <a:effectLst/>
                <a:latin typeface="Calibri" panose="020F0502020204030204" pitchFamily="34" charset="0"/>
              </a:rPr>
              <a:t>​</a:t>
            </a:r>
            <a:r>
              <a:rPr lang="en-US" dirty="0">
                <a:solidFill>
                  <a:srgbClr val="FF0000"/>
                </a:solidFill>
                <a:latin typeface="Calibri" panose="020F0502020204030204" pitchFamily="34" charset="0"/>
              </a:rPr>
              <a:t>C</a:t>
            </a:r>
            <a:r>
              <a:rPr lang="en-US" sz="1800" b="0" i="0" u="none" strike="noStrike" dirty="0">
                <a:solidFill>
                  <a:srgbClr val="FF0000"/>
                </a:solidFill>
                <a:effectLst/>
                <a:latin typeface="Calibri" panose="020F0502020204030204" pitchFamily="34" charset="0"/>
              </a:rPr>
              <a:t>hoosing these courses are a full year commitment.</a:t>
            </a:r>
            <a:r>
              <a:rPr lang="en-US" sz="1800" b="0" i="0" dirty="0">
                <a:solidFill>
                  <a:srgbClr val="FF0000"/>
                </a:solidFill>
                <a:effectLst/>
                <a:latin typeface="Calibri" panose="020F0502020204030204" pitchFamily="34" charset="0"/>
              </a:rPr>
              <a:t>​</a:t>
            </a:r>
            <a:endParaRPr lang="en-US" b="0" i="0" dirty="0">
              <a:solidFill>
                <a:srgbClr val="FF0000"/>
              </a:solidFill>
              <a:effectLst/>
              <a:latin typeface="Arial" panose="020B0604020202020204" pitchFamily="34" charset="0"/>
            </a:endParaRPr>
          </a:p>
          <a:p>
            <a:pPr algn="l" rtl="0" fontAlgn="base"/>
            <a:endParaRPr lang="en-US" b="0" i="0" dirty="0">
              <a:solidFill>
                <a:srgbClr val="000000"/>
              </a:solidFill>
              <a:effectLst/>
              <a:latin typeface="Segoe UI" panose="020B0502040204020203"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5">
    <p:bg>
      <p:bgPr>
        <a:solidFill>
          <a:srgbClr val="000000"/>
        </a:solidFill>
        <a:effectLst/>
      </p:bgPr>
    </p:bg>
    <p:spTree>
      <p:nvGrpSpPr>
        <p:cNvPr id="1" name=""/>
        <p:cNvGrpSpPr/>
        <p:nvPr/>
      </p:nvGrpSpPr>
      <p:grpSpPr>
        <a:xfrm>
          <a:off x="0" y="0"/>
          <a:ext cx="0" cy="0"/>
          <a:chOff x="0" y="0"/>
          <a:chExt cx="0" cy="0"/>
        </a:xfrm>
      </p:grpSpPr>
      <p:sp>
        <p:nvSpPr>
          <p:cNvPr id="2" name="Object 1"/>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Summer Courses</a:t>
            </a:r>
            <a:endParaRPr lang="en-US" dirty="0"/>
          </a:p>
        </p:txBody>
      </p:sp>
      <p:pic>
        <p:nvPicPr>
          <p:cNvPr id="3" name="Object 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23" y="4009023"/>
            <a:ext cx="12217520" cy="28568"/>
          </a:xfrm>
          <a:prstGeom prst="rect">
            <a:avLst/>
          </a:prstGeom>
        </p:spPr>
      </p:pic>
      <p:pic>
        <p:nvPicPr>
          <p:cNvPr id="4" name="Object 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2895" y="2326661"/>
            <a:ext cx="19045" cy="1704549"/>
          </a:xfrm>
          <a:prstGeom prst="rect">
            <a:avLst/>
          </a:prstGeom>
        </p:spPr>
      </p:pic>
      <p:pic>
        <p:nvPicPr>
          <p:cNvPr id="5" name="Object 4"/>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5282" y="3961409"/>
            <a:ext cx="114271" cy="123794"/>
          </a:xfrm>
          <a:prstGeom prst="rect">
            <a:avLst/>
          </a:prstGeom>
        </p:spPr>
      </p:pic>
      <p:pic>
        <p:nvPicPr>
          <p:cNvPr id="6" name="Object 5"/>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55312" y="4009023"/>
            <a:ext cx="19045" cy="295201"/>
          </a:xfrm>
          <a:prstGeom prst="rect">
            <a:avLst/>
          </a:prstGeom>
        </p:spPr>
      </p:pic>
      <p:pic>
        <p:nvPicPr>
          <p:cNvPr id="7" name="Object 6"/>
          <p:cNvPicPr>
            <a:picLocks noChangeAspect="1"/>
          </p:cNvPicPr>
          <p:nvPr/>
        </p:nvPicPr>
        <p:blipFill>
          <a:blip r:embed="rId7">
            <a:extLst>
              <a:ext uri="{96DAC541-7B7A-43D3-8B79-37D633B846F1}">
                <asvg:svgBlip xmlns:asvg="http://schemas.microsoft.com/office/drawing/2016/SVG/main" r:embed="rId11"/>
              </a:ext>
            </a:extLst>
          </a:blip>
          <a:stretch>
            <a:fillRect/>
          </a:stretch>
        </p:blipFill>
        <p:spPr>
          <a:xfrm>
            <a:off x="2407699" y="3961409"/>
            <a:ext cx="114271" cy="123794"/>
          </a:xfrm>
          <a:prstGeom prst="rect">
            <a:avLst/>
          </a:prstGeom>
        </p:spPr>
      </p:pic>
      <p:pic>
        <p:nvPicPr>
          <p:cNvPr id="8" name="Object 7"/>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87825" y="2894876"/>
            <a:ext cx="19045" cy="1133192"/>
          </a:xfrm>
          <a:prstGeom prst="rect">
            <a:avLst/>
          </a:prstGeom>
        </p:spPr>
      </p:pic>
      <p:pic>
        <p:nvPicPr>
          <p:cNvPr id="9" name="Object 8"/>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40211" y="3961409"/>
            <a:ext cx="123794" cy="123794"/>
          </a:xfrm>
          <a:prstGeom prst="rect">
            <a:avLst/>
          </a:prstGeom>
        </p:spPr>
      </p:pic>
      <p:pic>
        <p:nvPicPr>
          <p:cNvPr id="10" name="Object 9"/>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920242" y="4009023"/>
            <a:ext cx="19045" cy="514221"/>
          </a:xfrm>
          <a:prstGeom prst="rect">
            <a:avLst/>
          </a:prstGeom>
        </p:spPr>
      </p:pic>
      <p:pic>
        <p:nvPicPr>
          <p:cNvPr id="11" name="Object 10"/>
          <p:cNvPicPr>
            <a:picLocks noChangeAspect="1"/>
          </p:cNvPicPr>
          <p:nvPr/>
        </p:nvPicPr>
        <p:blipFill>
          <a:blip r:embed="rId14">
            <a:extLst>
              <a:ext uri="{96DAC541-7B7A-43D3-8B79-37D633B846F1}">
                <asvg:svgBlip xmlns:asvg="http://schemas.microsoft.com/office/drawing/2016/SVG/main" r:embed="rId18"/>
              </a:ext>
            </a:extLst>
          </a:blip>
          <a:stretch>
            <a:fillRect/>
          </a:stretch>
        </p:blipFill>
        <p:spPr>
          <a:xfrm>
            <a:off x="4872629" y="3961409"/>
            <a:ext cx="123794" cy="123794"/>
          </a:xfrm>
          <a:prstGeom prst="rect">
            <a:avLst/>
          </a:prstGeom>
        </p:spPr>
      </p:pic>
      <p:pic>
        <p:nvPicPr>
          <p:cNvPr id="12" name="Object 11"/>
          <p:cNvPicPr>
            <a:picLocks noChangeAspect="1"/>
          </p:cNvPicPr>
          <p:nvPr/>
        </p:nvPicPr>
        <p:blipFill>
          <a:blip r:embed="rId12">
            <a:extLst>
              <a:ext uri="{96DAC541-7B7A-43D3-8B79-37D633B846F1}">
                <asvg:svgBlip xmlns:asvg="http://schemas.microsoft.com/office/drawing/2016/SVG/main" r:embed="rId19"/>
              </a:ext>
            </a:extLst>
          </a:blip>
          <a:stretch>
            <a:fillRect/>
          </a:stretch>
        </p:blipFill>
        <p:spPr>
          <a:xfrm>
            <a:off x="6152659" y="2894876"/>
            <a:ext cx="19045" cy="1133192"/>
          </a:xfrm>
          <a:prstGeom prst="rect">
            <a:avLst/>
          </a:prstGeom>
        </p:spPr>
      </p:pic>
      <p:pic>
        <p:nvPicPr>
          <p:cNvPr id="13" name="Object 12"/>
          <p:cNvPicPr>
            <a:picLocks noChangeAspect="1"/>
          </p:cNvPicPr>
          <p:nvPr/>
        </p:nvPicPr>
        <p:blipFill>
          <a:blip r:embed="rId14">
            <a:extLst>
              <a:ext uri="{96DAC541-7B7A-43D3-8B79-37D633B846F1}">
                <asvg:svgBlip xmlns:asvg="http://schemas.microsoft.com/office/drawing/2016/SVG/main" r:embed="rId20"/>
              </a:ext>
            </a:extLst>
          </a:blip>
          <a:stretch>
            <a:fillRect/>
          </a:stretch>
        </p:blipFill>
        <p:spPr>
          <a:xfrm>
            <a:off x="6105046" y="3961409"/>
            <a:ext cx="123794" cy="123794"/>
          </a:xfrm>
          <a:prstGeom prst="rect">
            <a:avLst/>
          </a:prstGeom>
        </p:spPr>
      </p:pic>
      <p:pic>
        <p:nvPicPr>
          <p:cNvPr id="14" name="Object 13"/>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385077" y="4009023"/>
            <a:ext cx="19045" cy="961784"/>
          </a:xfrm>
          <a:prstGeom prst="rect">
            <a:avLst/>
          </a:prstGeom>
        </p:spPr>
      </p:pic>
      <p:pic>
        <p:nvPicPr>
          <p:cNvPr id="15" name="Object 14"/>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337465" y="3961409"/>
            <a:ext cx="114271" cy="123794"/>
          </a:xfrm>
          <a:prstGeom prst="rect">
            <a:avLst/>
          </a:prstGeom>
        </p:spPr>
      </p:pic>
      <p:pic>
        <p:nvPicPr>
          <p:cNvPr id="16" name="Object 15"/>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617589" y="1714071"/>
            <a:ext cx="19045" cy="2323519"/>
          </a:xfrm>
          <a:prstGeom prst="rect">
            <a:avLst/>
          </a:prstGeom>
        </p:spPr>
      </p:pic>
      <p:pic>
        <p:nvPicPr>
          <p:cNvPr id="17" name="Object 16"/>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569976" y="3961409"/>
            <a:ext cx="123794" cy="123794"/>
          </a:xfrm>
          <a:prstGeom prst="rect">
            <a:avLst/>
          </a:prstGeom>
        </p:spPr>
      </p:pic>
      <p:pic>
        <p:nvPicPr>
          <p:cNvPr id="18" name="Object 17"/>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9850007" y="4009023"/>
            <a:ext cx="19045" cy="495176"/>
          </a:xfrm>
          <a:prstGeom prst="rect">
            <a:avLst/>
          </a:prstGeom>
        </p:spPr>
      </p:pic>
      <p:pic>
        <p:nvPicPr>
          <p:cNvPr id="19" name="Object 18"/>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802393" y="3961409"/>
            <a:ext cx="123794" cy="123794"/>
          </a:xfrm>
          <a:prstGeom prst="rect">
            <a:avLst/>
          </a:prstGeom>
        </p:spPr>
      </p:pic>
      <p:sp>
        <p:nvSpPr>
          <p:cNvPr id="20" name="Object 19"/>
          <p:cNvSpPr/>
          <p:nvPr/>
        </p:nvSpPr>
        <p:spPr>
          <a:xfrm>
            <a:off x="1165777" y="2202729"/>
            <a:ext cx="133317" cy="133317"/>
          </a:xfrm>
          <a:prstGeom prst="ellipse">
            <a:avLst/>
          </a:prstGeom>
          <a:solidFill>
            <a:srgbClr val="466AAD"/>
          </a:solidFill>
        </p:spPr>
        <p:txBody>
          <a:bodyPr/>
          <a:lstStyle/>
          <a:p>
            <a:endParaRPr lang="en-US"/>
          </a:p>
        </p:txBody>
      </p:sp>
      <p:sp>
        <p:nvSpPr>
          <p:cNvPr id="21" name="Object 20"/>
          <p:cNvSpPr/>
          <p:nvPr/>
        </p:nvSpPr>
        <p:spPr>
          <a:xfrm>
            <a:off x="1394323" y="2145386"/>
            <a:ext cx="1854054" cy="244166"/>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Online Courses</a:t>
            </a:r>
            <a:endParaRPr lang="en-US" dirty="0"/>
          </a:p>
        </p:txBody>
      </p:sp>
      <p:sp>
        <p:nvSpPr>
          <p:cNvPr id="22" name="Object 21"/>
          <p:cNvSpPr/>
          <p:nvPr/>
        </p:nvSpPr>
        <p:spPr>
          <a:xfrm>
            <a:off x="1394323" y="2469453"/>
            <a:ext cx="1854054" cy="1356973"/>
          </a:xfrm>
          <a:prstGeom prst="rect">
            <a:avLst/>
          </a:prstGeom>
          <a:noFill/>
        </p:spPr>
        <p:txBody>
          <a:bodyPr wrap="square" lIns="0" tIns="0" rIns="0" bIns="0" rtlCol="0" anchor="t"/>
          <a:lstStyle/>
          <a:p>
            <a:pPr algn="l">
              <a:lnSpc>
                <a:spcPts val="1782"/>
              </a:lnSpc>
              <a:spcBef>
                <a:spcPts val="61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Students may enroll in summer courses through UT or TTU online high schools, TxVSN or Dual Credit with HCC.</a:t>
            </a:r>
            <a:endParaRPr lang="en-US" dirty="0"/>
          </a:p>
        </p:txBody>
      </p:sp>
      <p:sp>
        <p:nvSpPr>
          <p:cNvPr id="23" name="Object 22"/>
          <p:cNvSpPr/>
          <p:nvPr/>
        </p:nvSpPr>
        <p:spPr>
          <a:xfrm>
            <a:off x="2398212" y="4285058"/>
            <a:ext cx="133317" cy="133317"/>
          </a:xfrm>
          <a:prstGeom prst="ellipse">
            <a:avLst/>
          </a:prstGeom>
          <a:solidFill>
            <a:srgbClr val="466AAD"/>
          </a:solidFill>
        </p:spPr>
        <p:txBody>
          <a:bodyPr/>
          <a:lstStyle/>
          <a:p>
            <a:endParaRPr lang="en-US"/>
          </a:p>
        </p:txBody>
      </p:sp>
      <p:sp>
        <p:nvSpPr>
          <p:cNvPr id="24" name="Object 23"/>
          <p:cNvSpPr/>
          <p:nvPr/>
        </p:nvSpPr>
        <p:spPr>
          <a:xfrm>
            <a:off x="2626761" y="4227717"/>
            <a:ext cx="1916903" cy="244166"/>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Approval Required</a:t>
            </a:r>
            <a:endParaRPr lang="en-US" dirty="0"/>
          </a:p>
        </p:txBody>
      </p:sp>
      <p:sp>
        <p:nvSpPr>
          <p:cNvPr id="25" name="Object 24"/>
          <p:cNvSpPr/>
          <p:nvPr/>
        </p:nvSpPr>
        <p:spPr>
          <a:xfrm>
            <a:off x="2626761" y="4551782"/>
            <a:ext cx="1916903" cy="2164611"/>
          </a:xfrm>
          <a:prstGeom prst="rect">
            <a:avLst/>
          </a:prstGeom>
          <a:noFill/>
        </p:spPr>
        <p:txBody>
          <a:bodyPr wrap="square" lIns="0" tIns="0" rIns="0" bIns="0" rtlCol="0" anchor="t"/>
          <a:lstStyle/>
          <a:p>
            <a:pPr algn="l">
              <a:lnSpc>
                <a:spcPts val="1782"/>
              </a:lnSpc>
              <a:spcBef>
                <a:spcPts val="617"/>
              </a:spcBef>
              <a:buNone/>
            </a:pPr>
            <a:r>
              <a:rPr lang="en-US" sz="1150" kern="0" spc="27" dirty="0">
                <a:solidFill>
                  <a:srgbClr val="FFFFFF">
                    <a:alpha val="80000"/>
                  </a:srgbClr>
                </a:solidFill>
                <a:latin typeface="Source Sans Pro" pitchFamily="34" charset="0"/>
                <a:ea typeface="Source Sans Pro" pitchFamily="34" charset="-122"/>
                <a:cs typeface="Source Sans Pro" pitchFamily="34" charset="-120"/>
              </a:rPr>
              <a:t>All online courses </a:t>
            </a:r>
            <a:r>
              <a:rPr lang="en-US" sz="1150" b="1" kern="0" spc="27" dirty="0">
                <a:solidFill>
                  <a:srgbClr val="FFFFFF">
                    <a:alpha val="80000"/>
                  </a:srgbClr>
                </a:solidFill>
                <a:latin typeface="Source Sans Pro" pitchFamily="34" charset="0"/>
                <a:ea typeface="Source Sans Pro" pitchFamily="34" charset="-122"/>
                <a:cs typeface="Source Sans Pro" pitchFamily="34" charset="-120"/>
              </a:rPr>
              <a:t>must</a:t>
            </a:r>
            <a:r>
              <a:rPr lang="en-US" sz="1150" kern="0" spc="27" dirty="0">
                <a:solidFill>
                  <a:srgbClr val="FFFFFF">
                    <a:alpha val="80000"/>
                  </a:srgbClr>
                </a:solidFill>
                <a:latin typeface="Source Sans Pro" pitchFamily="34" charset="0"/>
                <a:ea typeface="Source Sans Pro" pitchFamily="34" charset="-122"/>
                <a:cs typeface="Source Sans Pro" pitchFamily="34" charset="-120"/>
              </a:rPr>
              <a:t> be approved by your counselor prior to enrolling in course(s). Request approval through Skyward.  Students will check that course was approved or denied in Skyward. Credit will only be given for courses that have been approved</a:t>
            </a:r>
            <a:r>
              <a:rPr lang="en-US" sz="1200" kern="0" spc="27" dirty="0">
                <a:solidFill>
                  <a:srgbClr val="FFFFFF">
                    <a:alpha val="80000"/>
                  </a:srgbClr>
                </a:solidFill>
                <a:latin typeface="Source Sans Pro" pitchFamily="34" charset="0"/>
                <a:ea typeface="Source Sans Pro" pitchFamily="34" charset="-122"/>
                <a:cs typeface="Source Sans Pro" pitchFamily="34" charset="-120"/>
              </a:rPr>
              <a:t>.</a:t>
            </a:r>
            <a:endParaRPr lang="en-US" sz="1200" dirty="0"/>
          </a:p>
        </p:txBody>
      </p:sp>
      <p:sp>
        <p:nvSpPr>
          <p:cNvPr id="26" name="Object 25"/>
          <p:cNvSpPr/>
          <p:nvPr/>
        </p:nvSpPr>
        <p:spPr>
          <a:xfrm>
            <a:off x="3630647" y="2770961"/>
            <a:ext cx="133317" cy="133317"/>
          </a:xfrm>
          <a:prstGeom prst="ellipse">
            <a:avLst/>
          </a:prstGeom>
          <a:solidFill>
            <a:srgbClr val="466AAD"/>
          </a:solidFill>
        </p:spPr>
        <p:txBody>
          <a:bodyPr/>
          <a:lstStyle/>
          <a:p>
            <a:endParaRPr lang="en-US"/>
          </a:p>
        </p:txBody>
      </p:sp>
      <p:sp>
        <p:nvSpPr>
          <p:cNvPr id="27" name="Object 26"/>
          <p:cNvSpPr/>
          <p:nvPr/>
        </p:nvSpPr>
        <p:spPr>
          <a:xfrm>
            <a:off x="3859200" y="1723623"/>
            <a:ext cx="1686456" cy="1234163"/>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Restrictions</a:t>
            </a:r>
            <a:endParaRPr lang="en-US" dirty="0"/>
          </a:p>
        </p:txBody>
      </p:sp>
      <p:sp>
        <p:nvSpPr>
          <p:cNvPr id="28" name="Object 27"/>
          <p:cNvSpPr/>
          <p:nvPr/>
        </p:nvSpPr>
        <p:spPr>
          <a:xfrm>
            <a:off x="3859200" y="2065935"/>
            <a:ext cx="1686456" cy="1650240"/>
          </a:xfrm>
          <a:prstGeom prst="rect">
            <a:avLst/>
          </a:prstGeom>
          <a:noFill/>
        </p:spPr>
        <p:txBody>
          <a:bodyPr wrap="square" lIns="0" tIns="0" rIns="0" bIns="0" rtlCol="0" anchor="t"/>
          <a:lstStyle/>
          <a:p>
            <a:pPr algn="l">
              <a:lnSpc>
                <a:spcPts val="1782"/>
              </a:lnSpc>
              <a:spcBef>
                <a:spcPts val="61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Algebra 2 and Pre-Calculus will </a:t>
            </a:r>
            <a:r>
              <a:rPr lang="en-US" sz="1350" b="1" kern="0" spc="27" dirty="0">
                <a:solidFill>
                  <a:srgbClr val="FFFFFF">
                    <a:alpha val="80000"/>
                  </a:srgbClr>
                </a:solidFill>
                <a:latin typeface="Source Sans Pro" pitchFamily="34" charset="0"/>
                <a:ea typeface="Source Sans Pro" pitchFamily="34" charset="-122"/>
                <a:cs typeface="Source Sans Pro" pitchFamily="34" charset="-120"/>
              </a:rPr>
              <a:t>NOT</a:t>
            </a:r>
            <a:r>
              <a:rPr lang="en-US" sz="1350" kern="0" spc="27" dirty="0">
                <a:solidFill>
                  <a:srgbClr val="FFFFFF">
                    <a:alpha val="80000"/>
                  </a:srgbClr>
                </a:solidFill>
                <a:latin typeface="Source Sans Pro" pitchFamily="34" charset="0"/>
                <a:ea typeface="Source Sans Pro" pitchFamily="34" charset="-122"/>
                <a:cs typeface="Source Sans Pro" pitchFamily="34" charset="-120"/>
              </a:rPr>
              <a:t> be approved.</a:t>
            </a:r>
          </a:p>
          <a:p>
            <a:pPr algn="l">
              <a:lnSpc>
                <a:spcPts val="1782"/>
              </a:lnSpc>
              <a:spcBef>
                <a:spcPts val="61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**Only 2 credits will be accepted as AAC/AP level from any provider.</a:t>
            </a:r>
          </a:p>
          <a:p>
            <a:pPr algn="l">
              <a:lnSpc>
                <a:spcPts val="1782"/>
              </a:lnSpc>
              <a:spcBef>
                <a:spcPts val="617"/>
              </a:spcBef>
              <a:buNone/>
            </a:pPr>
            <a:endParaRPr lang="en-US" dirty="0"/>
          </a:p>
        </p:txBody>
      </p:sp>
      <p:sp>
        <p:nvSpPr>
          <p:cNvPr id="29" name="Object 28"/>
          <p:cNvSpPr/>
          <p:nvPr/>
        </p:nvSpPr>
        <p:spPr>
          <a:xfrm>
            <a:off x="4863082" y="4513601"/>
            <a:ext cx="133317" cy="133316"/>
          </a:xfrm>
          <a:prstGeom prst="ellipse">
            <a:avLst/>
          </a:prstGeom>
          <a:solidFill>
            <a:srgbClr val="466AAD"/>
          </a:solidFill>
        </p:spPr>
        <p:txBody>
          <a:bodyPr/>
          <a:lstStyle/>
          <a:p>
            <a:endParaRPr lang="en-US"/>
          </a:p>
        </p:txBody>
      </p:sp>
      <p:sp>
        <p:nvSpPr>
          <p:cNvPr id="30" name="Object 29"/>
          <p:cNvSpPr/>
          <p:nvPr/>
        </p:nvSpPr>
        <p:spPr>
          <a:xfrm>
            <a:off x="5091638" y="4456259"/>
            <a:ext cx="1958803" cy="244166"/>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Academy Students</a:t>
            </a:r>
            <a:endParaRPr lang="en-US" dirty="0"/>
          </a:p>
        </p:txBody>
      </p:sp>
      <p:sp>
        <p:nvSpPr>
          <p:cNvPr id="31" name="Object 30"/>
          <p:cNvSpPr/>
          <p:nvPr/>
        </p:nvSpPr>
        <p:spPr>
          <a:xfrm>
            <a:off x="5091638" y="4780326"/>
            <a:ext cx="1958803" cy="1583135"/>
          </a:xfrm>
          <a:prstGeom prst="rect">
            <a:avLst/>
          </a:prstGeom>
          <a:noFill/>
        </p:spPr>
        <p:txBody>
          <a:bodyPr wrap="square" lIns="0" tIns="0" rIns="0" bIns="0" rtlCol="0" anchor="t"/>
          <a:lstStyle/>
          <a:p>
            <a:pPr algn="l">
              <a:lnSpc>
                <a:spcPts val="1782"/>
              </a:lnSpc>
              <a:spcBef>
                <a:spcPts val="61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Academy students will not be approved for math, science or computer science. These </a:t>
            </a:r>
            <a:r>
              <a:rPr lang="en-US" sz="1350" b="1" kern="0" spc="27" dirty="0">
                <a:solidFill>
                  <a:srgbClr val="FFFFFF">
                    <a:alpha val="80000"/>
                  </a:srgbClr>
                </a:solidFill>
                <a:latin typeface="Source Sans Pro" pitchFamily="34" charset="0"/>
                <a:ea typeface="Source Sans Pro" pitchFamily="34" charset="-122"/>
                <a:cs typeface="Source Sans Pro" pitchFamily="34" charset="-120"/>
              </a:rPr>
              <a:t>must </a:t>
            </a:r>
            <a:r>
              <a:rPr lang="en-US" sz="1350" kern="0" spc="27" dirty="0">
                <a:solidFill>
                  <a:srgbClr val="FFFFFF">
                    <a:alpha val="80000"/>
                  </a:srgbClr>
                </a:solidFill>
                <a:latin typeface="Source Sans Pro" pitchFamily="34" charset="0"/>
                <a:ea typeface="Source Sans Pro" pitchFamily="34" charset="-122"/>
                <a:cs typeface="Source Sans Pro" pitchFamily="34" charset="-120"/>
              </a:rPr>
              <a:t>be taken on campus as per the Academy.​</a:t>
            </a:r>
            <a:endParaRPr lang="en-US" dirty="0"/>
          </a:p>
        </p:txBody>
      </p:sp>
      <p:sp>
        <p:nvSpPr>
          <p:cNvPr id="32" name="Object 31"/>
          <p:cNvSpPr/>
          <p:nvPr/>
        </p:nvSpPr>
        <p:spPr>
          <a:xfrm>
            <a:off x="6095518" y="2770961"/>
            <a:ext cx="133317" cy="133317"/>
          </a:xfrm>
          <a:prstGeom prst="ellipse">
            <a:avLst/>
          </a:prstGeom>
          <a:solidFill>
            <a:srgbClr val="466AAD"/>
          </a:solidFill>
        </p:spPr>
        <p:txBody>
          <a:bodyPr/>
          <a:lstStyle/>
          <a:p>
            <a:endParaRPr lang="en-US"/>
          </a:p>
        </p:txBody>
      </p:sp>
      <p:sp>
        <p:nvSpPr>
          <p:cNvPr id="33" name="Object 32"/>
          <p:cNvSpPr/>
          <p:nvPr/>
        </p:nvSpPr>
        <p:spPr>
          <a:xfrm>
            <a:off x="6324077" y="2713620"/>
            <a:ext cx="1780730" cy="244166"/>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Associated Costs</a:t>
            </a:r>
            <a:endParaRPr lang="en-US" dirty="0"/>
          </a:p>
        </p:txBody>
      </p:sp>
      <p:sp>
        <p:nvSpPr>
          <p:cNvPr id="34" name="Object 33"/>
          <p:cNvSpPr/>
          <p:nvPr/>
        </p:nvSpPr>
        <p:spPr>
          <a:xfrm>
            <a:off x="6324077" y="3037687"/>
            <a:ext cx="1780730" cy="678487"/>
          </a:xfrm>
          <a:prstGeom prst="rect">
            <a:avLst/>
          </a:prstGeom>
          <a:noFill/>
        </p:spPr>
        <p:txBody>
          <a:bodyPr wrap="square" lIns="0" tIns="0" rIns="0" bIns="0" rtlCol="0" anchor="t"/>
          <a:lstStyle/>
          <a:p>
            <a:pPr algn="l">
              <a:lnSpc>
                <a:spcPts val="1782"/>
              </a:lnSpc>
              <a:spcBef>
                <a:spcPts val="61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There are costs associated with these summer courses.</a:t>
            </a:r>
            <a:endParaRPr lang="en-US" dirty="0"/>
          </a:p>
        </p:txBody>
      </p:sp>
      <p:sp>
        <p:nvSpPr>
          <p:cNvPr id="35" name="Object 34"/>
          <p:cNvSpPr/>
          <p:nvPr/>
        </p:nvSpPr>
        <p:spPr>
          <a:xfrm>
            <a:off x="7327953" y="4961164"/>
            <a:ext cx="133317" cy="133316"/>
          </a:xfrm>
          <a:prstGeom prst="ellipse">
            <a:avLst/>
          </a:prstGeom>
          <a:solidFill>
            <a:srgbClr val="466AAD"/>
          </a:solidFill>
        </p:spPr>
        <p:txBody>
          <a:bodyPr/>
          <a:lstStyle/>
          <a:p>
            <a:endParaRPr lang="en-US"/>
          </a:p>
        </p:txBody>
      </p:sp>
      <p:sp>
        <p:nvSpPr>
          <p:cNvPr id="36" name="Object 35"/>
          <p:cNvSpPr/>
          <p:nvPr/>
        </p:nvSpPr>
        <p:spPr>
          <a:xfrm>
            <a:off x="7556515" y="4903823"/>
            <a:ext cx="1875004" cy="244166"/>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Time Commitment</a:t>
            </a:r>
            <a:endParaRPr lang="en-US" dirty="0"/>
          </a:p>
        </p:txBody>
      </p:sp>
      <p:sp>
        <p:nvSpPr>
          <p:cNvPr id="37" name="Object 36"/>
          <p:cNvSpPr/>
          <p:nvPr/>
        </p:nvSpPr>
        <p:spPr>
          <a:xfrm>
            <a:off x="7556515" y="5227889"/>
            <a:ext cx="1875004" cy="1130811"/>
          </a:xfrm>
          <a:prstGeom prst="rect">
            <a:avLst/>
          </a:prstGeom>
          <a:noFill/>
        </p:spPr>
        <p:txBody>
          <a:bodyPr wrap="square" lIns="0" tIns="0" rIns="0" bIns="0" rtlCol="0" anchor="t"/>
          <a:lstStyle/>
          <a:p>
            <a:pPr algn="l">
              <a:lnSpc>
                <a:spcPts val="1782"/>
              </a:lnSpc>
              <a:spcBef>
                <a:spcPts val="61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These courses </a:t>
            </a:r>
            <a:r>
              <a:rPr lang="en-US" sz="1350" b="1" kern="0" spc="27" dirty="0">
                <a:solidFill>
                  <a:srgbClr val="FFFFFF">
                    <a:alpha val="80000"/>
                  </a:srgbClr>
                </a:solidFill>
                <a:latin typeface="Source Sans Pro" pitchFamily="34" charset="0"/>
                <a:ea typeface="Source Sans Pro" pitchFamily="34" charset="-122"/>
                <a:cs typeface="Source Sans Pro" pitchFamily="34" charset="-120"/>
              </a:rPr>
              <a:t>must </a:t>
            </a:r>
            <a:r>
              <a:rPr lang="en-US" sz="1350" kern="0" spc="27" dirty="0">
                <a:solidFill>
                  <a:srgbClr val="FFFFFF">
                    <a:alpha val="80000"/>
                  </a:srgbClr>
                </a:solidFill>
                <a:latin typeface="Source Sans Pro" pitchFamily="34" charset="0"/>
                <a:ea typeface="Source Sans Pro" pitchFamily="34" charset="-122"/>
                <a:cs typeface="Source Sans Pro" pitchFamily="34" charset="-120"/>
              </a:rPr>
              <a:t>be completed by end of summer, which means logging in 4-5 hours each day!</a:t>
            </a:r>
            <a:endParaRPr lang="en-US" dirty="0"/>
          </a:p>
        </p:txBody>
      </p:sp>
      <p:sp>
        <p:nvSpPr>
          <p:cNvPr id="38" name="Object 37"/>
          <p:cNvSpPr/>
          <p:nvPr/>
        </p:nvSpPr>
        <p:spPr>
          <a:xfrm>
            <a:off x="8560388" y="1590306"/>
            <a:ext cx="133317" cy="133317"/>
          </a:xfrm>
          <a:prstGeom prst="ellipse">
            <a:avLst/>
          </a:prstGeom>
          <a:solidFill>
            <a:srgbClr val="466AAD"/>
          </a:solidFill>
        </p:spPr>
        <p:txBody>
          <a:bodyPr/>
          <a:lstStyle/>
          <a:p>
            <a:endParaRPr lang="en-US"/>
          </a:p>
        </p:txBody>
      </p:sp>
      <p:sp>
        <p:nvSpPr>
          <p:cNvPr id="39" name="Object 38"/>
          <p:cNvSpPr/>
          <p:nvPr/>
        </p:nvSpPr>
        <p:spPr>
          <a:xfrm>
            <a:off x="8788954" y="942146"/>
            <a:ext cx="2163554" cy="834836"/>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Grade Reporting</a:t>
            </a:r>
            <a:endParaRPr lang="en-US" dirty="0"/>
          </a:p>
        </p:txBody>
      </p:sp>
      <p:sp>
        <p:nvSpPr>
          <p:cNvPr id="40" name="Object 39"/>
          <p:cNvSpPr/>
          <p:nvPr/>
        </p:nvSpPr>
        <p:spPr>
          <a:xfrm>
            <a:off x="8788954" y="1282605"/>
            <a:ext cx="2163554" cy="2609738"/>
          </a:xfrm>
          <a:prstGeom prst="rect">
            <a:avLst/>
          </a:prstGeom>
          <a:noFill/>
        </p:spPr>
        <p:txBody>
          <a:bodyPr wrap="square" lIns="0" tIns="0" rIns="0" bIns="0" rtlCol="0" anchor="t"/>
          <a:lstStyle/>
          <a:p>
            <a:pPr algn="l">
              <a:lnSpc>
                <a:spcPts val="1782"/>
              </a:lnSpc>
              <a:spcBef>
                <a:spcPts val="617"/>
              </a:spcBef>
              <a:buNone/>
            </a:pPr>
            <a:r>
              <a:rPr lang="en-US" sz="1250" kern="0" spc="27" dirty="0">
                <a:solidFill>
                  <a:srgbClr val="FFFFFF">
                    <a:alpha val="80000"/>
                  </a:srgbClr>
                </a:solidFill>
                <a:latin typeface="Source Sans Pro" pitchFamily="34" charset="0"/>
                <a:ea typeface="Source Sans Pro" pitchFamily="34" charset="-122"/>
                <a:cs typeface="Source Sans Pro" pitchFamily="34" charset="-120"/>
              </a:rPr>
              <a:t>Students will </a:t>
            </a:r>
            <a:r>
              <a:rPr lang="en-US" sz="1250" b="1" kern="0" spc="27" dirty="0">
                <a:solidFill>
                  <a:srgbClr val="FFFFFF">
                    <a:alpha val="80000"/>
                  </a:srgbClr>
                </a:solidFill>
                <a:latin typeface="Source Sans Pro" pitchFamily="34" charset="0"/>
                <a:ea typeface="Source Sans Pro" pitchFamily="34" charset="-122"/>
                <a:cs typeface="Source Sans Pro" pitchFamily="34" charset="-120"/>
              </a:rPr>
              <a:t>NOT </a:t>
            </a:r>
            <a:r>
              <a:rPr lang="en-US" sz="1250" kern="0" spc="27" dirty="0">
                <a:solidFill>
                  <a:srgbClr val="FFFFFF">
                    <a:alpha val="80000"/>
                  </a:srgbClr>
                </a:solidFill>
                <a:latin typeface="Source Sans Pro" pitchFamily="34" charset="0"/>
                <a:ea typeface="Source Sans Pro" pitchFamily="34" charset="-122"/>
                <a:cs typeface="Source Sans Pro" pitchFamily="34" charset="-120"/>
              </a:rPr>
              <a:t>be moved into their next course for Fall until the grade report has been submitted. For example, all of geometry must be completed by end of July or you will not be moved into Algebra 2.​</a:t>
            </a:r>
          </a:p>
          <a:p>
            <a:pPr algn="l">
              <a:lnSpc>
                <a:spcPts val="1782"/>
              </a:lnSpc>
              <a:spcBef>
                <a:spcPts val="617"/>
              </a:spcBef>
              <a:buNone/>
            </a:pPr>
            <a:r>
              <a:rPr lang="en-US" sz="1250" kern="0" spc="27" dirty="0">
                <a:solidFill>
                  <a:srgbClr val="FFFFFF">
                    <a:alpha val="80000"/>
                  </a:srgbClr>
                </a:solidFill>
                <a:latin typeface="Source Sans Pro" pitchFamily="34" charset="0"/>
                <a:ea typeface="Source Sans Pro" pitchFamily="34" charset="-122"/>
                <a:cs typeface="Source Sans Pro" pitchFamily="34" charset="-120"/>
              </a:rPr>
              <a:t>**Deadline for summer courses is the same as the last day of the face-to-face summer school.</a:t>
            </a:r>
          </a:p>
          <a:p>
            <a:pPr algn="l">
              <a:lnSpc>
                <a:spcPts val="1782"/>
              </a:lnSpc>
              <a:spcBef>
                <a:spcPts val="617"/>
              </a:spcBef>
              <a:buNone/>
            </a:pPr>
            <a:endParaRPr lang="en-US" dirty="0"/>
          </a:p>
        </p:txBody>
      </p:sp>
      <p:sp>
        <p:nvSpPr>
          <p:cNvPr id="41" name="Object 40"/>
          <p:cNvSpPr/>
          <p:nvPr/>
        </p:nvSpPr>
        <p:spPr>
          <a:xfrm>
            <a:off x="9792824" y="4494556"/>
            <a:ext cx="133317" cy="133317"/>
          </a:xfrm>
          <a:prstGeom prst="ellipse">
            <a:avLst/>
          </a:prstGeom>
          <a:solidFill>
            <a:srgbClr val="466AAD"/>
          </a:solidFill>
        </p:spPr>
        <p:txBody>
          <a:bodyPr/>
          <a:lstStyle/>
          <a:p>
            <a:endParaRPr lang="en-US"/>
          </a:p>
        </p:txBody>
      </p:sp>
      <p:sp>
        <p:nvSpPr>
          <p:cNvPr id="42" name="Object 41"/>
          <p:cNvSpPr/>
          <p:nvPr/>
        </p:nvSpPr>
        <p:spPr>
          <a:xfrm>
            <a:off x="10021392" y="4437214"/>
            <a:ext cx="1885479" cy="488332"/>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Application Timeline</a:t>
            </a:r>
            <a:endParaRPr lang="en-US" dirty="0"/>
          </a:p>
        </p:txBody>
      </p:sp>
      <p:sp>
        <p:nvSpPr>
          <p:cNvPr id="43" name="Object 42"/>
          <p:cNvSpPr/>
          <p:nvPr/>
        </p:nvSpPr>
        <p:spPr>
          <a:xfrm>
            <a:off x="10021392" y="5005447"/>
            <a:ext cx="1885479" cy="1356973"/>
          </a:xfrm>
          <a:prstGeom prst="rect">
            <a:avLst/>
          </a:prstGeom>
          <a:noFill/>
        </p:spPr>
        <p:txBody>
          <a:bodyPr wrap="square" lIns="0" tIns="0" rIns="0" bIns="0" rtlCol="0" anchor="t"/>
          <a:lstStyle/>
          <a:p>
            <a:pPr algn="l">
              <a:lnSpc>
                <a:spcPts val="1782"/>
              </a:lnSpc>
              <a:spcBef>
                <a:spcPts val="61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Summer application will open later in Spring; we do not have any information at this time about summer courses.</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0"/>
            <a:ext cx="12188952" cy="1371257"/>
          </a:xfrm>
          <a:prstGeom prst="rect">
            <a:avLst/>
          </a:prstGeom>
          <a:solidFill>
            <a:srgbClr val="1D3557"/>
          </a:solidFill>
        </p:spPr>
        <p:txBody>
          <a:bodyPr/>
          <a:lstStyle/>
          <a:p>
            <a:endParaRPr lang="en-US"/>
          </a:p>
        </p:txBody>
      </p:sp>
      <p:sp>
        <p:nvSpPr>
          <p:cNvPr id="3" name="Object 2"/>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Course Changes, New Courses, &amp; Updates</a:t>
            </a:r>
            <a:endParaRPr lang="en-US" dirty="0"/>
          </a:p>
        </p:txBody>
      </p:sp>
      <p:sp>
        <p:nvSpPr>
          <p:cNvPr id="4" name="Object 3"/>
          <p:cNvSpPr/>
          <p:nvPr/>
        </p:nvSpPr>
        <p:spPr>
          <a:xfrm>
            <a:off x="647538" y="1531622"/>
            <a:ext cx="5446938" cy="4751867"/>
          </a:xfrm>
          <a:prstGeom prst="rect">
            <a:avLst/>
          </a:prstGeom>
          <a:noFill/>
        </p:spPr>
        <p:txBody>
          <a:bodyPr wrap="square" lIns="0" tIns="0" rIns="0" bIns="0" rtlCol="0" anchor="t"/>
          <a:lstStyle/>
          <a:p>
            <a:pPr lvl="1" algn="l">
              <a:lnSpc>
                <a:spcPts val="2049"/>
              </a:lnSpc>
              <a:spcBef>
                <a:spcPts val="348"/>
              </a:spcBef>
              <a:buNone/>
            </a:pPr>
            <a:endParaRPr lang="en-US" sz="1552" kern="0" spc="31" dirty="0">
              <a:solidFill>
                <a:srgbClr val="000000">
                  <a:alpha val="80000"/>
                </a:srgbClr>
              </a:solidFill>
              <a:latin typeface="Source Sans Pro" pitchFamily="34" charset="0"/>
              <a:ea typeface="Source Sans Pro" pitchFamily="34" charset="-122"/>
              <a:cs typeface="Source Sans Pro" pitchFamily="34" charset="-120"/>
            </a:endParaRPr>
          </a:p>
          <a:p>
            <a:pPr lvl="1" algn="l">
              <a:lnSpc>
                <a:spcPts val="2049"/>
              </a:lnSpc>
              <a:spcBef>
                <a:spcPts val="348"/>
              </a:spcBef>
              <a:buNone/>
            </a:pPr>
            <a:endParaRPr lang="en-US" sz="1552" kern="0" spc="31" dirty="0">
              <a:solidFill>
                <a:srgbClr val="000000">
                  <a:alpha val="80000"/>
                </a:srgbClr>
              </a:solidFill>
              <a:latin typeface="Source Sans Pro" pitchFamily="34" charset="0"/>
              <a:ea typeface="Source Sans Pro" pitchFamily="34" charset="-122"/>
              <a:cs typeface="Source Sans Pro" pitchFamily="34" charset="-120"/>
            </a:endParaRPr>
          </a:p>
          <a:p>
            <a:pPr lvl="1" algn="l">
              <a:lnSpc>
                <a:spcPts val="2049"/>
              </a:lnSpc>
              <a:spcBef>
                <a:spcPts val="348"/>
              </a:spcBef>
              <a:buNone/>
            </a:pPr>
            <a:endParaRPr lang="en-US" dirty="0"/>
          </a:p>
        </p:txBody>
      </p:sp>
      <p:sp>
        <p:nvSpPr>
          <p:cNvPr id="6" name="TextBox 5">
            <a:extLst>
              <a:ext uri="{FF2B5EF4-FFF2-40B4-BE49-F238E27FC236}">
                <a16:creationId xmlns:a16="http://schemas.microsoft.com/office/drawing/2014/main" id="{E4844040-7B21-68F9-0400-467FE943C007}"/>
              </a:ext>
            </a:extLst>
          </p:cNvPr>
          <p:cNvSpPr txBox="1"/>
          <p:nvPr/>
        </p:nvSpPr>
        <p:spPr>
          <a:xfrm>
            <a:off x="1584356" y="2218099"/>
            <a:ext cx="9062519" cy="3693319"/>
          </a:xfrm>
          <a:prstGeom prst="rect">
            <a:avLst/>
          </a:prstGeom>
          <a:noFill/>
        </p:spPr>
        <p:txBody>
          <a:bodyPr wrap="square" lIns="91440" tIns="45720" rIns="91440" bIns="45720" rtlCol="0" anchor="t">
            <a:spAutoFit/>
          </a:bodyPr>
          <a:lstStyle/>
          <a:p>
            <a:r>
              <a:rPr lang="en-US" dirty="0"/>
              <a:t>1.  Online courses:  limit of 2 credits that will be counted as AAC/AP  weighting</a:t>
            </a:r>
          </a:p>
          <a:p>
            <a:endParaRPr lang="en-US" dirty="0"/>
          </a:p>
          <a:p>
            <a:r>
              <a:rPr lang="en-US" dirty="0"/>
              <a:t>2.  </a:t>
            </a:r>
            <a:r>
              <a:rPr lang="en-US" dirty="0">
                <a:latin typeface="Open Sans"/>
                <a:ea typeface="Open Sans"/>
                <a:cs typeface="Open Sans"/>
              </a:rPr>
              <a:t>Deadline for all online summer courses will be the last day of face- to-face summer school.</a:t>
            </a:r>
          </a:p>
          <a:p>
            <a:endParaRPr lang="en-US" dirty="0">
              <a:cs typeface="Arial"/>
            </a:endParaRPr>
          </a:p>
          <a:p>
            <a:r>
              <a:rPr lang="en-US" dirty="0">
                <a:cs typeface="Arial"/>
              </a:rPr>
              <a:t>3. Various performing Fine Arts will be weighted as AAC level</a:t>
            </a:r>
            <a:endParaRPr lang="en-US" dirty="0"/>
          </a:p>
          <a:p>
            <a:endParaRPr lang="en-US" dirty="0">
              <a:latin typeface="Arial"/>
              <a:ea typeface="Open Sans"/>
              <a:cs typeface="Arial"/>
            </a:endParaRPr>
          </a:p>
          <a:p>
            <a:r>
              <a:rPr lang="en-US" dirty="0">
                <a:ea typeface="Open Sans"/>
                <a:cs typeface="Arial"/>
              </a:rPr>
              <a:t>4. </a:t>
            </a:r>
            <a:r>
              <a:rPr lang="en-US" dirty="0">
                <a:latin typeface="Open Sans"/>
                <a:ea typeface="Open Sans"/>
                <a:cs typeface="Open Sans"/>
              </a:rPr>
              <a:t>Students that want to take AP Seminar will be required to take the AP exam.  Students and parents must sign a contract in order to be placed into the course agreeing that they will take the AP exam.</a:t>
            </a:r>
            <a:endParaRPr lang="en-US" dirty="0">
              <a:ea typeface="Open Sans"/>
              <a:cs typeface="Arial"/>
            </a:endParaRPr>
          </a:p>
          <a:p>
            <a:endParaRPr lang="en-US" dirty="0">
              <a:ea typeface="Open Sans"/>
              <a:cs typeface="Arial"/>
            </a:endParaRPr>
          </a:p>
          <a:p>
            <a:endParaRPr lang="en-US" dirty="0">
              <a:ea typeface="Open Sans"/>
            </a:endParaRPr>
          </a:p>
          <a:p>
            <a:r>
              <a:rPr lang="en-US" dirty="0"/>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0"/>
            <a:ext cx="12188951" cy="1371257"/>
          </a:xfrm>
          <a:prstGeom prst="rect">
            <a:avLst/>
          </a:prstGeom>
          <a:solidFill>
            <a:srgbClr val="1D3557"/>
          </a:solidFill>
        </p:spPr>
        <p:txBody>
          <a:bodyPr/>
          <a:lstStyle/>
          <a:p>
            <a:endParaRPr lang="en-US"/>
          </a:p>
        </p:txBody>
      </p:sp>
      <p:sp>
        <p:nvSpPr>
          <p:cNvPr id="3" name="Object 2"/>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Dual Enrollment - UT OnRamps</a:t>
            </a:r>
            <a:endParaRPr lang="en-US" dirty="0"/>
          </a:p>
        </p:txBody>
      </p:sp>
      <p:pic>
        <p:nvPicPr>
          <p:cNvPr id="4" name="Object 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0" y="2794888"/>
            <a:ext cx="3875706" cy="1190327"/>
          </a:xfrm>
          <a:prstGeom prst="rect">
            <a:avLst/>
          </a:prstGeom>
        </p:spPr>
      </p:pic>
      <p:sp>
        <p:nvSpPr>
          <p:cNvPr id="5" name="Object 4"/>
          <p:cNvSpPr/>
          <p:nvPr/>
        </p:nvSpPr>
        <p:spPr>
          <a:xfrm>
            <a:off x="506291" y="3262390"/>
            <a:ext cx="3526434" cy="244166"/>
          </a:xfrm>
          <a:prstGeom prst="rect">
            <a:avLst/>
          </a:prstGeom>
          <a:noFill/>
        </p:spPr>
        <p:txBody>
          <a:bodyPr wrap="square" lIns="0" tIns="0" rIns="0" bIns="0" rtlCol="0" anchor="t"/>
          <a:lstStyle/>
          <a:p>
            <a:pPr algn="ctr">
              <a:lnSpc>
                <a:spcPts val="1925"/>
              </a:lnSpc>
              <a:buNone/>
            </a:pPr>
            <a:r>
              <a:rPr lang="en-US" sz="1620" kern="0" spc="32" dirty="0">
                <a:solidFill>
                  <a:srgbClr val="000000">
                    <a:alpha val="80000"/>
                  </a:srgbClr>
                </a:solidFill>
                <a:latin typeface="Source Sans Pro" pitchFamily="34" charset="0"/>
                <a:ea typeface="Source Sans Pro" pitchFamily="34" charset="-122"/>
                <a:cs typeface="Source Sans Pro" pitchFamily="34" charset="-120"/>
              </a:rPr>
              <a:t>Dual Enrollment Basics</a:t>
            </a:r>
            <a:endParaRPr lang="en-US" dirty="0"/>
          </a:p>
        </p:txBody>
      </p:sp>
      <p:sp>
        <p:nvSpPr>
          <p:cNvPr id="6" name="Object 5"/>
          <p:cNvSpPr/>
          <p:nvPr/>
        </p:nvSpPr>
        <p:spPr>
          <a:xfrm>
            <a:off x="761810" y="4117491"/>
            <a:ext cx="3526434" cy="1130811"/>
          </a:xfrm>
          <a:prstGeom prst="rect">
            <a:avLst/>
          </a:prstGeom>
          <a:noFill/>
        </p:spPr>
        <p:txBody>
          <a:bodyPr wrap="square" lIns="0" tIns="0" rIns="0" bIns="0" rtlCol="0" anchor="t"/>
          <a:lstStyle/>
          <a:p>
            <a:pPr algn="l">
              <a:lnSpc>
                <a:spcPts val="1782"/>
              </a:lnSpc>
              <a:buNone/>
            </a:pPr>
            <a:r>
              <a:rPr lang="en-US" sz="1350" kern="0" spc="27" dirty="0">
                <a:solidFill>
                  <a:srgbClr val="000000">
                    <a:alpha val="80000"/>
                  </a:srgbClr>
                </a:solidFill>
                <a:latin typeface="Source Sans Pro" pitchFamily="34" charset="0"/>
                <a:ea typeface="Source Sans Pro" pitchFamily="34" charset="-122"/>
                <a:cs typeface="Source Sans Pro" pitchFamily="34" charset="-120"/>
              </a:rPr>
              <a:t>Students earn both high school and college credit through UT OnRamps. These courses are weighted at the AP level. Currently there is no cost for these courses. </a:t>
            </a:r>
          </a:p>
          <a:p>
            <a:pPr algn="l">
              <a:lnSpc>
                <a:spcPts val="1782"/>
              </a:lnSpc>
              <a:buNone/>
            </a:pPr>
            <a:endParaRPr lang="en-US" sz="1350" kern="0" spc="27" dirty="0">
              <a:solidFill>
                <a:srgbClr val="000000">
                  <a:alpha val="80000"/>
                </a:srgbClr>
              </a:solidFill>
              <a:latin typeface="Source Sans Pro" pitchFamily="34" charset="0"/>
              <a:ea typeface="Source Sans Pro" pitchFamily="34" charset="-122"/>
            </a:endParaRPr>
          </a:p>
          <a:p>
            <a:pPr algn="l">
              <a:lnSpc>
                <a:spcPts val="1782"/>
              </a:lnSpc>
              <a:buNone/>
            </a:pPr>
            <a:r>
              <a:rPr lang="en-US" sz="1350" b="1" kern="0" spc="27" dirty="0">
                <a:solidFill>
                  <a:srgbClr val="000000">
                    <a:alpha val="80000"/>
                  </a:srgbClr>
                </a:solidFill>
                <a:latin typeface="Source Sans Pro" pitchFamily="34" charset="0"/>
                <a:ea typeface="Source Sans Pro" pitchFamily="34" charset="-122"/>
              </a:rPr>
              <a:t>**</a:t>
            </a:r>
            <a:r>
              <a:rPr lang="en-US" sz="1350" kern="0" spc="27" dirty="0">
                <a:solidFill>
                  <a:srgbClr val="000000">
                    <a:alpha val="80000"/>
                  </a:srgbClr>
                </a:solidFill>
                <a:latin typeface="Source Sans Pro" pitchFamily="34" charset="0"/>
                <a:ea typeface="Source Sans Pro" pitchFamily="34" charset="-122"/>
              </a:rPr>
              <a:t>No forms required, just choose course on course selection sheet. </a:t>
            </a:r>
            <a:endParaRPr lang="en-US" dirty="0"/>
          </a:p>
        </p:txBody>
      </p:sp>
      <p:pic>
        <p:nvPicPr>
          <p:cNvPr id="7" name="Object 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58111" y="2794888"/>
            <a:ext cx="3875706" cy="1190327"/>
          </a:xfrm>
          <a:prstGeom prst="rect">
            <a:avLst/>
          </a:prstGeom>
        </p:spPr>
      </p:pic>
      <p:sp>
        <p:nvSpPr>
          <p:cNvPr id="8" name="Object 7"/>
          <p:cNvSpPr/>
          <p:nvPr/>
        </p:nvSpPr>
        <p:spPr>
          <a:xfrm>
            <a:off x="4488333" y="3262390"/>
            <a:ext cx="3212188" cy="244166"/>
          </a:xfrm>
          <a:prstGeom prst="rect">
            <a:avLst/>
          </a:prstGeom>
          <a:noFill/>
        </p:spPr>
        <p:txBody>
          <a:bodyPr wrap="square" lIns="0" tIns="0" rIns="0" bIns="0" rtlCol="0" anchor="t"/>
          <a:lstStyle/>
          <a:p>
            <a:pPr algn="ctr">
              <a:lnSpc>
                <a:spcPts val="1925"/>
              </a:lnSpc>
              <a:buNone/>
            </a:pPr>
            <a:r>
              <a:rPr lang="en-US" sz="1620" kern="0" spc="32" dirty="0">
                <a:solidFill>
                  <a:srgbClr val="000000">
                    <a:alpha val="80000"/>
                  </a:srgbClr>
                </a:solidFill>
                <a:latin typeface="Source Sans Pro" pitchFamily="34" charset="0"/>
                <a:ea typeface="Source Sans Pro" pitchFamily="34" charset="-122"/>
                <a:cs typeface="Source Sans Pro" pitchFamily="34" charset="-120"/>
              </a:rPr>
              <a:t>Inquiry-Based Learning</a:t>
            </a:r>
            <a:endParaRPr lang="en-US" dirty="0"/>
          </a:p>
        </p:txBody>
      </p:sp>
      <p:sp>
        <p:nvSpPr>
          <p:cNvPr id="9" name="Object 8"/>
          <p:cNvSpPr/>
          <p:nvPr/>
        </p:nvSpPr>
        <p:spPr>
          <a:xfrm>
            <a:off x="4443889" y="4117491"/>
            <a:ext cx="3526434" cy="1356973"/>
          </a:xfrm>
          <a:prstGeom prst="rect">
            <a:avLst/>
          </a:prstGeom>
          <a:noFill/>
        </p:spPr>
        <p:txBody>
          <a:bodyPr wrap="square" lIns="0" tIns="0" rIns="0" bIns="0" rtlCol="0" anchor="t"/>
          <a:lstStyle/>
          <a:p>
            <a:pPr algn="l">
              <a:lnSpc>
                <a:spcPts val="1782"/>
              </a:lnSpc>
              <a:buNone/>
            </a:pPr>
            <a:r>
              <a:rPr lang="en-US" sz="1350" kern="0" spc="27" dirty="0">
                <a:solidFill>
                  <a:srgbClr val="000000">
                    <a:alpha val="80000"/>
                  </a:srgbClr>
                </a:solidFill>
                <a:latin typeface="Source Sans Pro" pitchFamily="34" charset="0"/>
                <a:ea typeface="Source Sans Pro" pitchFamily="34" charset="-122"/>
                <a:cs typeface="Source Sans Pro" pitchFamily="34" charset="-120"/>
              </a:rPr>
              <a:t>UT OnRamps courses utilize an inquiry-based learning approach, which is student-driven rather than teacher-driven. This non-traditional learning style may not be suitable for everyone, so students should choose wisely.</a:t>
            </a:r>
            <a:endParaRPr lang="en-US" dirty="0"/>
          </a:p>
        </p:txBody>
      </p:sp>
      <p:pic>
        <p:nvPicPr>
          <p:cNvPr id="10" name="Object 9"/>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40240" y="2794888"/>
            <a:ext cx="3875706" cy="1190327"/>
          </a:xfrm>
          <a:prstGeom prst="rect">
            <a:avLst/>
          </a:prstGeom>
        </p:spPr>
      </p:pic>
      <p:sp>
        <p:nvSpPr>
          <p:cNvPr id="11" name="Object 10"/>
          <p:cNvSpPr/>
          <p:nvPr/>
        </p:nvSpPr>
        <p:spPr>
          <a:xfrm>
            <a:off x="8170412" y="3262390"/>
            <a:ext cx="3212188" cy="244166"/>
          </a:xfrm>
          <a:prstGeom prst="rect">
            <a:avLst/>
          </a:prstGeom>
          <a:noFill/>
        </p:spPr>
        <p:txBody>
          <a:bodyPr wrap="square" lIns="0" tIns="0" rIns="0" bIns="0" rtlCol="0" anchor="t"/>
          <a:lstStyle/>
          <a:p>
            <a:pPr algn="ctr">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Course Options for 10th Grade</a:t>
            </a:r>
            <a:endParaRPr lang="en-US" dirty="0"/>
          </a:p>
        </p:txBody>
      </p:sp>
      <p:sp>
        <p:nvSpPr>
          <p:cNvPr id="12" name="Object 11"/>
          <p:cNvSpPr/>
          <p:nvPr/>
        </p:nvSpPr>
        <p:spPr>
          <a:xfrm>
            <a:off x="8125968" y="4117491"/>
            <a:ext cx="3526434" cy="904649"/>
          </a:xfrm>
          <a:prstGeom prst="rect">
            <a:avLst/>
          </a:prstGeom>
          <a:noFill/>
        </p:spPr>
        <p:txBody>
          <a:bodyPr wrap="square" lIns="0" tIns="0" rIns="0" bIns="0" rtlCol="0" anchor="t"/>
          <a:lstStyle/>
          <a:p>
            <a:pPr algn="l">
              <a:lnSpc>
                <a:spcPts val="1782"/>
              </a:lnSpc>
              <a:buNone/>
            </a:pPr>
            <a:r>
              <a:rPr lang="en-US" sz="1350" kern="0" spc="27" dirty="0">
                <a:solidFill>
                  <a:srgbClr val="000000">
                    <a:alpha val="80000"/>
                  </a:srgbClr>
                </a:solidFill>
                <a:latin typeface="Source Sans Pro" pitchFamily="34" charset="0"/>
                <a:ea typeface="Source Sans Pro" pitchFamily="34" charset="-122"/>
                <a:cs typeface="Source Sans Pro" pitchFamily="34" charset="-120"/>
              </a:rPr>
              <a:t>The UT OnRamps course options available for 10th grade students include Algebra 2, Pre-Calculus, Statistics (if Algebra 2 has been completed), and Chemistry.</a:t>
            </a:r>
            <a:endParaRPr lang="en-US" dirty="0"/>
          </a:p>
        </p:txBody>
      </p:sp>
      <p:sp>
        <p:nvSpPr>
          <p:cNvPr id="13" name="TextBox 12">
            <a:extLst>
              <a:ext uri="{FF2B5EF4-FFF2-40B4-BE49-F238E27FC236}">
                <a16:creationId xmlns:a16="http://schemas.microsoft.com/office/drawing/2014/main" id="{BE3915CC-910B-4321-37F6-4F25F0021B78}"/>
              </a:ext>
            </a:extLst>
          </p:cNvPr>
          <p:cNvSpPr txBox="1"/>
          <p:nvPr/>
        </p:nvSpPr>
        <p:spPr>
          <a:xfrm>
            <a:off x="3348497" y="6262956"/>
            <a:ext cx="6338656" cy="369332"/>
          </a:xfrm>
          <a:prstGeom prst="rect">
            <a:avLst/>
          </a:prstGeom>
          <a:noFill/>
        </p:spPr>
        <p:txBody>
          <a:bodyPr wrap="square" rtlCol="0">
            <a:spAutoFit/>
          </a:bodyPr>
          <a:lstStyle/>
          <a:p>
            <a:r>
              <a:rPr lang="en-US" dirty="0">
                <a:hlinkClick r:id="rId9"/>
              </a:rPr>
              <a:t>AAC/AP/Dual Credit/UT </a:t>
            </a:r>
            <a:r>
              <a:rPr lang="en-US" dirty="0" err="1">
                <a:hlinkClick r:id="rId9"/>
              </a:rPr>
              <a:t>OnRamps</a:t>
            </a:r>
            <a:r>
              <a:rPr lang="en-US" dirty="0">
                <a:hlinkClick r:id="rId9"/>
              </a:rPr>
              <a:t> Information Sheet</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1af0c0e3-21c5-4b50-bb28-0d6c8f04220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0FEF4BF25A6C242B54F598FD677BD4D" ma:contentTypeVersion="15" ma:contentTypeDescription="Create a new document." ma:contentTypeScope="" ma:versionID="768820a801371b2002346ac26aa4a1d1">
  <xsd:schema xmlns:xsd="http://www.w3.org/2001/XMLSchema" xmlns:xs="http://www.w3.org/2001/XMLSchema" xmlns:p="http://schemas.microsoft.com/office/2006/metadata/properties" xmlns:ns1="http://schemas.microsoft.com/sharepoint/v3" xmlns:ns3="1af0c0e3-21c5-4b50-bb28-0d6c8f042200" xmlns:ns4="2a617e6b-394a-4fb7-bbe2-e11818fc75e5" targetNamespace="http://schemas.microsoft.com/office/2006/metadata/properties" ma:root="true" ma:fieldsID="e1b85bf88633812ab768525545110fba" ns1:_="" ns3:_="" ns4:_="">
    <xsd:import namespace="http://schemas.microsoft.com/sharepoint/v3"/>
    <xsd:import namespace="1af0c0e3-21c5-4b50-bb28-0d6c8f042200"/>
    <xsd:import namespace="2a617e6b-394a-4fb7-bbe2-e11818fc75e5"/>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af0c0e3-21c5-4b50-bb28-0d6c8f0422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617e6b-394a-4fb7-bbe2-e11818fc75e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59DBCA-BD36-459D-AE45-11235271987B}">
  <ds:schemaRefs>
    <ds:schemaRef ds:uri="http://schemas.microsoft.com/sharepoint/v3/contenttype/forms"/>
  </ds:schemaRefs>
</ds:datastoreItem>
</file>

<file path=customXml/itemProps2.xml><?xml version="1.0" encoding="utf-8"?>
<ds:datastoreItem xmlns:ds="http://schemas.openxmlformats.org/officeDocument/2006/customXml" ds:itemID="{FD57A977-038B-4B17-BE81-BE885DAB43B2}">
  <ds:schemaRefs>
    <ds:schemaRef ds:uri="http://schemas.microsoft.com/office/2006/metadata/properties"/>
    <ds:schemaRef ds:uri="http://schemas.microsoft.com/sharepoint/v3"/>
    <ds:schemaRef ds:uri="http://schemas.microsoft.com/office/2006/documentManagement/types"/>
    <ds:schemaRef ds:uri="2a617e6b-394a-4fb7-bbe2-e11818fc75e5"/>
    <ds:schemaRef ds:uri="http://purl.org/dc/elements/1.1/"/>
    <ds:schemaRef ds:uri="http://www.w3.org/XML/1998/namespace"/>
    <ds:schemaRef ds:uri="http://purl.org/dc/terms/"/>
    <ds:schemaRef ds:uri="http://schemas.microsoft.com/office/infopath/2007/PartnerControls"/>
    <ds:schemaRef ds:uri="http://schemas.openxmlformats.org/package/2006/metadata/core-properties"/>
    <ds:schemaRef ds:uri="1af0c0e3-21c5-4b50-bb28-0d6c8f042200"/>
    <ds:schemaRef ds:uri="http://purl.org/dc/dcmitype/"/>
  </ds:schemaRefs>
</ds:datastoreItem>
</file>

<file path=customXml/itemProps3.xml><?xml version="1.0" encoding="utf-8"?>
<ds:datastoreItem xmlns:ds="http://schemas.openxmlformats.org/officeDocument/2006/customXml" ds:itemID="{07734D32-B4BF-4154-A871-7010B33AAA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af0c0e3-21c5-4b50-bb28-0d6c8f042200"/>
    <ds:schemaRef ds:uri="2a617e6b-394a-4fb7-bbe2-e11818fc75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1896</TotalTime>
  <Words>1364</Words>
  <Application>Microsoft Office PowerPoint</Application>
  <PresentationFormat>Widescreen</PresentationFormat>
  <Paragraphs>132</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Bebas Neue</vt:lpstr>
      <vt:lpstr>Calibri</vt:lpstr>
      <vt:lpstr>Open Sans</vt:lpstr>
      <vt:lpstr>Segoe UI</vt:lpstr>
      <vt:lpstr>Arial</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Beautiful.ai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Sophomore Course Selection</dc:title>
  <dc:subject>Sophomore Course Selection</dc:subject>
  <dc:creator>Ivy James</dc:creator>
  <cp:lastModifiedBy>Carter, Elisha</cp:lastModifiedBy>
  <cp:revision>86</cp:revision>
  <dcterms:created xsi:type="dcterms:W3CDTF">2025-01-16T17:23:04Z</dcterms:created>
  <dcterms:modified xsi:type="dcterms:W3CDTF">2026-01-23T18:20:50Z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0x01010070FEF4BF25A6C242B54F598FD677BD4D</vt:lpwstr>
  </property>
</Properties>
</file>